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3" r:id="rId5"/>
    <p:sldId id="257" r:id="rId6"/>
    <p:sldId id="258" r:id="rId7"/>
    <p:sldId id="259" r:id="rId8"/>
    <p:sldId id="260" r:id="rId9"/>
    <p:sldId id="261" r:id="rId10"/>
    <p:sldId id="262" r:id="rId11"/>
    <p:sldId id="263" r:id="rId12"/>
    <p:sldId id="264" r:id="rId13"/>
    <p:sldId id="265" r:id="rId14"/>
    <p:sldId id="266" r:id="rId15"/>
    <p:sldId id="267" r:id="rId16"/>
    <p:sldId id="269" r:id="rId17"/>
    <p:sldId id="270" r:id="rId18"/>
    <p:sldId id="268" r:id="rId19"/>
  </p:sldIdLst>
  <p:sldSz cx="9144000" cy="5143500" type="screen16x9"/>
  <p:notesSz cx="9144000" cy="5143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02" y="-19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Arial Narrow"/>
                <a:cs typeface="Arial Narrow"/>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Arial Narrow"/>
                <a:cs typeface="Arial Narrow"/>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Arial Narrow"/>
                <a:cs typeface="Arial Narrow"/>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Arial Narrow"/>
                <a:cs typeface="Arial Narrow"/>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514349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535050" y="140008"/>
            <a:ext cx="8073898" cy="1123315"/>
          </a:xfrm>
          <a:prstGeom prst="rect">
            <a:avLst/>
          </a:prstGeom>
        </p:spPr>
        <p:txBody>
          <a:bodyPr wrap="square" lIns="0" tIns="0" rIns="0" bIns="0">
            <a:spAutoFit/>
          </a:bodyPr>
          <a:lstStyle>
            <a:lvl1pPr>
              <a:defRPr sz="2800" b="0" i="0">
                <a:solidFill>
                  <a:schemeClr val="tx1"/>
                </a:solidFill>
                <a:latin typeface="Arial Narrow"/>
                <a:cs typeface="Arial Narrow"/>
              </a:defRPr>
            </a:lvl1pPr>
          </a:lstStyle>
          <a:p>
            <a:endParaRPr/>
          </a:p>
        </p:txBody>
      </p:sp>
      <p:sp>
        <p:nvSpPr>
          <p:cNvPr id="3" name="Holder 3"/>
          <p:cNvSpPr>
            <a:spLocks noGrp="1"/>
          </p:cNvSpPr>
          <p:nvPr>
            <p:ph type="body" idx="1"/>
          </p:nvPr>
        </p:nvSpPr>
        <p:spPr>
          <a:xfrm>
            <a:off x="535685" y="1307084"/>
            <a:ext cx="8072628" cy="3378835"/>
          </a:xfrm>
          <a:prstGeom prst="rect">
            <a:avLst/>
          </a:prstGeom>
        </p:spPr>
        <p:txBody>
          <a:bodyPr wrap="square" lIns="0" tIns="0" rIns="0" bIns="0">
            <a:spAutoFit/>
          </a:bodyPr>
          <a:lstStyle>
            <a:lvl1pPr>
              <a:defRPr sz="2200" b="0" i="0">
                <a:solidFill>
                  <a:schemeClr val="tx1"/>
                </a:solidFill>
                <a:latin typeface="Arial Narrow"/>
                <a:cs typeface="Arial Narrow"/>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7/9/2020</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74" y="209550"/>
            <a:ext cx="9144000" cy="5143498"/>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990600" y="3790950"/>
            <a:ext cx="8314562" cy="566822"/>
          </a:xfrm>
          <a:prstGeom prst="rect">
            <a:avLst/>
          </a:prstGeom>
        </p:spPr>
        <p:txBody>
          <a:bodyPr vert="horz" wrap="square" lIns="0" tIns="12700" rIns="0" bIns="0" rtlCol="0">
            <a:spAutoFit/>
          </a:bodyPr>
          <a:lstStyle/>
          <a:p>
            <a:pPr marL="3282950">
              <a:lnSpc>
                <a:spcPct val="100000"/>
              </a:lnSpc>
              <a:spcBef>
                <a:spcPts val="100"/>
              </a:spcBef>
            </a:pPr>
            <a:r>
              <a:rPr sz="3600" dirty="0">
                <a:solidFill>
                  <a:srgbClr val="C000C0"/>
                </a:solidFill>
                <a:latin typeface="Arial"/>
                <a:cs typeface="Arial"/>
              </a:rPr>
              <a:t>A </a:t>
            </a:r>
            <a:r>
              <a:rPr sz="3600" spc="-30" dirty="0">
                <a:solidFill>
                  <a:srgbClr val="C000C0"/>
                </a:solidFill>
                <a:latin typeface="Arial"/>
                <a:cs typeface="Arial"/>
              </a:rPr>
              <a:t>Truly </a:t>
            </a:r>
            <a:r>
              <a:rPr sz="3600" spc="-5" dirty="0">
                <a:solidFill>
                  <a:srgbClr val="C000C0"/>
                </a:solidFill>
                <a:latin typeface="Arial"/>
                <a:cs typeface="Arial"/>
              </a:rPr>
              <a:t>Beautiful</a:t>
            </a:r>
            <a:r>
              <a:rPr sz="3600" spc="-285" dirty="0">
                <a:solidFill>
                  <a:srgbClr val="C000C0"/>
                </a:solidFill>
                <a:latin typeface="Arial"/>
                <a:cs typeface="Arial"/>
              </a:rPr>
              <a:t> </a:t>
            </a:r>
            <a:r>
              <a:rPr sz="3600" spc="-5" dirty="0" smtClean="0">
                <a:solidFill>
                  <a:srgbClr val="C000C0"/>
                </a:solidFill>
                <a:latin typeface="Arial"/>
                <a:cs typeface="Arial"/>
              </a:rPr>
              <a:t>Mind</a:t>
            </a:r>
            <a:endParaRPr sz="3600" dirty="0">
              <a:latin typeface="Arial"/>
              <a:cs typeface="Arial"/>
            </a:endParaRPr>
          </a:p>
        </p:txBody>
      </p:sp>
      <p:sp>
        <p:nvSpPr>
          <p:cNvPr id="4" name="object 4"/>
          <p:cNvSpPr txBox="1"/>
          <p:nvPr/>
        </p:nvSpPr>
        <p:spPr>
          <a:xfrm>
            <a:off x="6795007" y="528269"/>
            <a:ext cx="1330960" cy="300355"/>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Narrow"/>
                <a:cs typeface="Arial Narrow"/>
              </a:rPr>
              <a:t>Class IX</a:t>
            </a:r>
            <a:r>
              <a:rPr sz="1800" b="1" spc="-25" dirty="0">
                <a:latin typeface="Arial Narrow"/>
                <a:cs typeface="Arial Narrow"/>
              </a:rPr>
              <a:t> </a:t>
            </a:r>
            <a:r>
              <a:rPr sz="1800" b="1" spc="-5" dirty="0">
                <a:latin typeface="Arial Narrow"/>
                <a:cs typeface="Arial Narrow"/>
              </a:rPr>
              <a:t>Prose</a:t>
            </a:r>
            <a:endParaRPr sz="1800">
              <a:latin typeface="Arial Narrow"/>
              <a:cs typeface="Arial Narrow"/>
            </a:endParaRPr>
          </a:p>
        </p:txBody>
      </p:sp>
      <p:sp>
        <p:nvSpPr>
          <p:cNvPr id="5" name="object 4"/>
          <p:cNvSpPr/>
          <p:nvPr/>
        </p:nvSpPr>
        <p:spPr>
          <a:xfrm>
            <a:off x="0" y="0"/>
            <a:ext cx="3962399" cy="5353048"/>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92579" y="140008"/>
            <a:ext cx="6516370" cy="4025900"/>
          </a:xfrm>
          <a:prstGeom prst="rect">
            <a:avLst/>
          </a:prstGeom>
        </p:spPr>
        <p:txBody>
          <a:bodyPr vert="horz" wrap="square" lIns="0" tIns="134620" rIns="0" bIns="0" rtlCol="0">
            <a:spAutoFit/>
          </a:bodyPr>
          <a:lstStyle/>
          <a:p>
            <a:pPr marL="3683000">
              <a:lnSpc>
                <a:spcPct val="100000"/>
              </a:lnSpc>
              <a:spcBef>
                <a:spcPts val="1060"/>
              </a:spcBef>
            </a:pPr>
            <a:r>
              <a:rPr sz="2800" spc="-5" dirty="0">
                <a:solidFill>
                  <a:srgbClr val="C000C0"/>
                </a:solidFill>
                <a:latin typeface="Arial Narrow"/>
                <a:cs typeface="Arial Narrow"/>
              </a:rPr>
              <a:t>A </a:t>
            </a:r>
            <a:r>
              <a:rPr sz="2800" spc="-20" dirty="0">
                <a:solidFill>
                  <a:srgbClr val="C000C0"/>
                </a:solidFill>
                <a:latin typeface="Arial Narrow"/>
                <a:cs typeface="Arial Narrow"/>
              </a:rPr>
              <a:t>Truly </a:t>
            </a:r>
            <a:r>
              <a:rPr sz="2800" spc="-10" dirty="0">
                <a:solidFill>
                  <a:srgbClr val="C000C0"/>
                </a:solidFill>
                <a:latin typeface="Arial Narrow"/>
                <a:cs typeface="Arial Narrow"/>
              </a:rPr>
              <a:t>Beautiful</a:t>
            </a:r>
            <a:r>
              <a:rPr sz="2800" spc="-145" dirty="0">
                <a:solidFill>
                  <a:srgbClr val="C000C0"/>
                </a:solidFill>
                <a:latin typeface="Arial Narrow"/>
                <a:cs typeface="Arial Narrow"/>
              </a:rPr>
              <a:t> </a:t>
            </a:r>
            <a:r>
              <a:rPr sz="2800" spc="-10" dirty="0">
                <a:solidFill>
                  <a:srgbClr val="C000C0"/>
                </a:solidFill>
                <a:latin typeface="Arial Narrow"/>
                <a:cs typeface="Arial Narrow"/>
              </a:rPr>
              <a:t>Mind</a:t>
            </a:r>
            <a:endParaRPr sz="2800">
              <a:latin typeface="Arial Narrow"/>
              <a:cs typeface="Arial Narrow"/>
            </a:endParaRPr>
          </a:p>
          <a:p>
            <a:pPr marL="12700" marR="160655">
              <a:lnSpc>
                <a:spcPct val="100000"/>
              </a:lnSpc>
              <a:spcBef>
                <a:spcPts val="960"/>
              </a:spcBef>
            </a:pPr>
            <a:r>
              <a:rPr sz="2800" spc="-5" dirty="0">
                <a:latin typeface="Arial Narrow"/>
                <a:cs typeface="Arial Narrow"/>
              </a:rPr>
              <a:t>He met a </a:t>
            </a:r>
            <a:r>
              <a:rPr sz="2800" spc="-10" dirty="0">
                <a:latin typeface="Arial Narrow"/>
                <a:cs typeface="Arial Narrow"/>
              </a:rPr>
              <a:t>fellow student, Mileva Marie </a:t>
            </a:r>
            <a:r>
              <a:rPr sz="2800" spc="-5" dirty="0">
                <a:latin typeface="Arial Narrow"/>
                <a:cs typeface="Arial Narrow"/>
              </a:rPr>
              <a:t>at </a:t>
            </a:r>
            <a:r>
              <a:rPr sz="2800" spc="-10" dirty="0">
                <a:latin typeface="Arial Narrow"/>
                <a:cs typeface="Arial Narrow"/>
              </a:rPr>
              <a:t>the  </a:t>
            </a:r>
            <a:r>
              <a:rPr sz="2800" spc="-5" dirty="0">
                <a:latin typeface="Arial Narrow"/>
                <a:cs typeface="Arial Narrow"/>
              </a:rPr>
              <a:t>University- </a:t>
            </a:r>
            <a:r>
              <a:rPr sz="2800" spc="-10" dirty="0">
                <a:latin typeface="Arial Narrow"/>
                <a:cs typeface="Arial Narrow"/>
              </a:rPr>
              <a:t>equally intelligent and </a:t>
            </a:r>
            <a:r>
              <a:rPr sz="2800" spc="-25" dirty="0">
                <a:latin typeface="Arial Narrow"/>
                <a:cs typeface="Arial Narrow"/>
              </a:rPr>
              <a:t>clever. </a:t>
            </a:r>
            <a:r>
              <a:rPr sz="2800" spc="-10" dirty="0">
                <a:latin typeface="Arial Narrow"/>
                <a:cs typeface="Arial Narrow"/>
              </a:rPr>
              <a:t>Later on  they married and</a:t>
            </a:r>
            <a:r>
              <a:rPr sz="2800" spc="5" dirty="0">
                <a:latin typeface="Arial Narrow"/>
                <a:cs typeface="Arial Narrow"/>
              </a:rPr>
              <a:t> </a:t>
            </a:r>
            <a:r>
              <a:rPr sz="2800" spc="-10" dirty="0">
                <a:latin typeface="Arial Narrow"/>
                <a:cs typeface="Arial Narrow"/>
              </a:rPr>
              <a:t>had</a:t>
            </a:r>
            <a:endParaRPr sz="2800">
              <a:latin typeface="Arial Narrow"/>
              <a:cs typeface="Arial Narrow"/>
            </a:endParaRPr>
          </a:p>
          <a:p>
            <a:pPr marL="12700" marR="3110865">
              <a:lnSpc>
                <a:spcPct val="120000"/>
              </a:lnSpc>
              <a:spcBef>
                <a:spcPts val="5"/>
              </a:spcBef>
            </a:pPr>
            <a:r>
              <a:rPr sz="2800" spc="-5" dirty="0">
                <a:latin typeface="Arial Narrow"/>
                <a:cs typeface="Arial Narrow"/>
              </a:rPr>
              <a:t>2 </a:t>
            </a:r>
            <a:r>
              <a:rPr sz="2800" spc="-10" dirty="0">
                <a:latin typeface="Arial Narrow"/>
                <a:cs typeface="Arial Narrow"/>
              </a:rPr>
              <a:t>sons </a:t>
            </a:r>
            <a:r>
              <a:rPr sz="2800" spc="-5" dirty="0">
                <a:latin typeface="Arial Narrow"/>
                <a:cs typeface="Arial Narrow"/>
              </a:rPr>
              <a:t>but </a:t>
            </a:r>
            <a:r>
              <a:rPr sz="2800" spc="-10" dirty="0">
                <a:latin typeface="Arial Narrow"/>
                <a:cs typeface="Arial Narrow"/>
              </a:rPr>
              <a:t>unfortunately  their marriage </a:t>
            </a:r>
            <a:r>
              <a:rPr sz="2800" spc="-5" dirty="0">
                <a:latin typeface="Arial Narrow"/>
                <a:cs typeface="Arial Narrow"/>
              </a:rPr>
              <a:t>did </a:t>
            </a:r>
            <a:r>
              <a:rPr sz="2800" spc="-10" dirty="0">
                <a:latin typeface="Arial Narrow"/>
                <a:cs typeface="Arial Narrow"/>
              </a:rPr>
              <a:t>not  </a:t>
            </a:r>
            <a:r>
              <a:rPr sz="2800" spc="-5" dirty="0">
                <a:latin typeface="Arial Narrow"/>
                <a:cs typeface="Arial Narrow"/>
              </a:rPr>
              <a:t>survive </a:t>
            </a:r>
            <a:r>
              <a:rPr sz="2800" spc="-10" dirty="0">
                <a:latin typeface="Arial Narrow"/>
                <a:cs typeface="Arial Narrow"/>
              </a:rPr>
              <a:t>and </a:t>
            </a:r>
            <a:r>
              <a:rPr sz="2800" spc="-5" dirty="0">
                <a:latin typeface="Arial Narrow"/>
                <a:cs typeface="Arial Narrow"/>
              </a:rPr>
              <a:t>were </a:t>
            </a:r>
            <a:r>
              <a:rPr sz="2800" spc="-10" dirty="0">
                <a:latin typeface="Arial Narrow"/>
                <a:cs typeface="Arial Narrow"/>
              </a:rPr>
              <a:t>divorced  </a:t>
            </a:r>
            <a:r>
              <a:rPr sz="2800" spc="-5" dirty="0">
                <a:latin typeface="Arial Narrow"/>
                <a:cs typeface="Arial Narrow"/>
              </a:rPr>
              <a:t>in</a:t>
            </a:r>
            <a:r>
              <a:rPr sz="2800" spc="-10" dirty="0">
                <a:latin typeface="Arial Narrow"/>
                <a:cs typeface="Arial Narrow"/>
              </a:rPr>
              <a:t> 1919.</a:t>
            </a:r>
            <a:endParaRPr sz="2800">
              <a:latin typeface="Arial Narrow"/>
              <a:cs typeface="Arial Narrow"/>
            </a:endParaRPr>
          </a:p>
        </p:txBody>
      </p:sp>
      <p:sp>
        <p:nvSpPr>
          <p:cNvPr id="3" name="object 3"/>
          <p:cNvSpPr/>
          <p:nvPr/>
        </p:nvSpPr>
        <p:spPr>
          <a:xfrm>
            <a:off x="5356859" y="1712976"/>
            <a:ext cx="3360420" cy="271729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54479" y="140008"/>
            <a:ext cx="6567170" cy="3855085"/>
          </a:xfrm>
          <a:prstGeom prst="rect">
            <a:avLst/>
          </a:prstGeom>
        </p:spPr>
        <p:txBody>
          <a:bodyPr vert="horz" wrap="square" lIns="0" tIns="134620" rIns="0" bIns="0" rtlCol="0">
            <a:spAutoFit/>
          </a:bodyPr>
          <a:lstStyle/>
          <a:p>
            <a:pPr marL="50800" indent="3670300" algn="just">
              <a:lnSpc>
                <a:spcPct val="100000"/>
              </a:lnSpc>
              <a:spcBef>
                <a:spcPts val="1060"/>
              </a:spcBef>
            </a:pPr>
            <a:r>
              <a:rPr sz="2800" spc="-5" dirty="0">
                <a:solidFill>
                  <a:srgbClr val="C000C0"/>
                </a:solidFill>
                <a:latin typeface="Arial Narrow"/>
                <a:cs typeface="Arial Narrow"/>
              </a:rPr>
              <a:t>A </a:t>
            </a:r>
            <a:r>
              <a:rPr sz="2800" spc="-20" dirty="0">
                <a:solidFill>
                  <a:srgbClr val="C000C0"/>
                </a:solidFill>
                <a:latin typeface="Arial Narrow"/>
                <a:cs typeface="Arial Narrow"/>
              </a:rPr>
              <a:t>Truly </a:t>
            </a:r>
            <a:r>
              <a:rPr sz="2800" spc="-10" dirty="0">
                <a:solidFill>
                  <a:srgbClr val="C000C0"/>
                </a:solidFill>
                <a:latin typeface="Arial Narrow"/>
                <a:cs typeface="Arial Narrow"/>
              </a:rPr>
              <a:t>Beautiful</a:t>
            </a:r>
            <a:r>
              <a:rPr sz="2800" spc="-140" dirty="0">
                <a:solidFill>
                  <a:srgbClr val="C000C0"/>
                </a:solidFill>
                <a:latin typeface="Arial Narrow"/>
                <a:cs typeface="Arial Narrow"/>
              </a:rPr>
              <a:t> </a:t>
            </a:r>
            <a:r>
              <a:rPr sz="2800" spc="-10" dirty="0">
                <a:solidFill>
                  <a:srgbClr val="C000C0"/>
                </a:solidFill>
                <a:latin typeface="Arial Narrow"/>
                <a:cs typeface="Arial Narrow"/>
              </a:rPr>
              <a:t>Mind</a:t>
            </a:r>
            <a:endParaRPr sz="2800">
              <a:latin typeface="Arial Narrow"/>
              <a:cs typeface="Arial Narrow"/>
            </a:endParaRPr>
          </a:p>
          <a:p>
            <a:pPr marL="50800" marR="43180" algn="just">
              <a:lnSpc>
                <a:spcPct val="100000"/>
              </a:lnSpc>
              <a:spcBef>
                <a:spcPts val="960"/>
              </a:spcBef>
            </a:pPr>
            <a:r>
              <a:rPr sz="2800" spc="-5" dirty="0">
                <a:latin typeface="Arial Narrow"/>
                <a:cs typeface="Arial Narrow"/>
              </a:rPr>
              <a:t>After </a:t>
            </a:r>
            <a:r>
              <a:rPr sz="2800" spc="-10" dirty="0">
                <a:latin typeface="Arial Narrow"/>
                <a:cs typeface="Arial Narrow"/>
              </a:rPr>
              <a:t>completing his education, Albert </a:t>
            </a:r>
            <a:r>
              <a:rPr sz="2800" spc="-5" dirty="0">
                <a:latin typeface="Arial Narrow"/>
                <a:cs typeface="Arial Narrow"/>
              </a:rPr>
              <a:t>worked as a  </a:t>
            </a:r>
            <a:r>
              <a:rPr sz="2800" spc="-10" dirty="0">
                <a:latin typeface="Arial Narrow"/>
                <a:cs typeface="Arial Narrow"/>
              </a:rPr>
              <a:t>technical expert </a:t>
            </a:r>
            <a:r>
              <a:rPr sz="2800" spc="-5" dirty="0">
                <a:latin typeface="Arial Narrow"/>
                <a:cs typeface="Arial Narrow"/>
              </a:rPr>
              <a:t>in the </a:t>
            </a:r>
            <a:r>
              <a:rPr sz="2800" spc="-10" dirty="0">
                <a:latin typeface="Arial Narrow"/>
                <a:cs typeface="Arial Narrow"/>
              </a:rPr>
              <a:t>patent </a:t>
            </a:r>
            <a:r>
              <a:rPr sz="2800" spc="-15" dirty="0">
                <a:latin typeface="Arial Narrow"/>
                <a:cs typeface="Arial Narrow"/>
              </a:rPr>
              <a:t>office </a:t>
            </a:r>
            <a:r>
              <a:rPr sz="2800" spc="-5" dirty="0">
                <a:latin typeface="Arial Narrow"/>
                <a:cs typeface="Arial Narrow"/>
              </a:rPr>
              <a:t>at Bern. Here,  he worked </a:t>
            </a:r>
            <a:r>
              <a:rPr sz="2800" spc="-10" dirty="0">
                <a:latin typeface="Arial Narrow"/>
                <a:cs typeface="Arial Narrow"/>
              </a:rPr>
              <a:t>secretly </a:t>
            </a:r>
            <a:r>
              <a:rPr sz="2800" spc="-5" dirty="0">
                <a:latin typeface="Arial Narrow"/>
                <a:cs typeface="Arial Narrow"/>
              </a:rPr>
              <a:t>of </a:t>
            </a:r>
            <a:r>
              <a:rPr sz="2800" spc="-10" dirty="0">
                <a:latin typeface="Arial Narrow"/>
                <a:cs typeface="Arial Narrow"/>
              </a:rPr>
              <a:t>his idea </a:t>
            </a:r>
            <a:r>
              <a:rPr sz="2800" spc="-5" dirty="0">
                <a:latin typeface="Arial Narrow"/>
                <a:cs typeface="Arial Narrow"/>
              </a:rPr>
              <a:t>on</a:t>
            </a:r>
            <a:r>
              <a:rPr sz="2800" spc="55" dirty="0">
                <a:latin typeface="Arial Narrow"/>
                <a:cs typeface="Arial Narrow"/>
              </a:rPr>
              <a:t> </a:t>
            </a:r>
            <a:r>
              <a:rPr sz="2800" spc="-25" dirty="0">
                <a:latin typeface="Arial Narrow"/>
                <a:cs typeface="Arial Narrow"/>
              </a:rPr>
              <a:t>relativity.</a:t>
            </a:r>
            <a:endParaRPr sz="2800">
              <a:latin typeface="Arial Narrow"/>
              <a:cs typeface="Arial Narrow"/>
            </a:endParaRPr>
          </a:p>
          <a:p>
            <a:pPr>
              <a:lnSpc>
                <a:spcPct val="100000"/>
              </a:lnSpc>
              <a:spcBef>
                <a:spcPts val="50"/>
              </a:spcBef>
            </a:pPr>
            <a:endParaRPr sz="4050">
              <a:latin typeface="Times New Roman"/>
              <a:cs typeface="Times New Roman"/>
            </a:endParaRPr>
          </a:p>
          <a:p>
            <a:pPr marL="50800" marR="162560">
              <a:lnSpc>
                <a:spcPct val="100000"/>
              </a:lnSpc>
              <a:spcBef>
                <a:spcPts val="5"/>
              </a:spcBef>
            </a:pPr>
            <a:r>
              <a:rPr sz="2800" spc="-5" dirty="0">
                <a:latin typeface="Arial Narrow"/>
                <a:cs typeface="Arial Narrow"/>
              </a:rPr>
              <a:t>In </a:t>
            </a:r>
            <a:r>
              <a:rPr sz="2800" spc="-10" dirty="0">
                <a:latin typeface="Arial Narrow"/>
                <a:cs typeface="Arial Narrow"/>
              </a:rPr>
              <a:t>1915, </a:t>
            </a:r>
            <a:r>
              <a:rPr sz="2800" spc="-5" dirty="0">
                <a:latin typeface="Arial Narrow"/>
                <a:cs typeface="Arial Narrow"/>
              </a:rPr>
              <a:t>he </a:t>
            </a:r>
            <a:r>
              <a:rPr sz="2800" spc="-10" dirty="0">
                <a:latin typeface="Arial Narrow"/>
                <a:cs typeface="Arial Narrow"/>
              </a:rPr>
              <a:t>published </a:t>
            </a:r>
            <a:r>
              <a:rPr sz="2800" spc="-5" dirty="0">
                <a:latin typeface="Arial Narrow"/>
                <a:cs typeface="Arial Narrow"/>
              </a:rPr>
              <a:t>his </a:t>
            </a:r>
            <a:r>
              <a:rPr sz="2800" spc="-10" dirty="0">
                <a:latin typeface="Arial Narrow"/>
                <a:cs typeface="Arial Narrow"/>
              </a:rPr>
              <a:t>paper </a:t>
            </a:r>
            <a:r>
              <a:rPr sz="2800" spc="-5" dirty="0">
                <a:latin typeface="Arial Narrow"/>
                <a:cs typeface="Arial Narrow"/>
              </a:rPr>
              <a:t>on </a:t>
            </a:r>
            <a:r>
              <a:rPr sz="2800" spc="-10" dirty="0">
                <a:latin typeface="Arial Narrow"/>
                <a:cs typeface="Arial Narrow"/>
              </a:rPr>
              <a:t>special theory  </a:t>
            </a:r>
            <a:r>
              <a:rPr sz="2800" spc="-5" dirty="0">
                <a:latin typeface="Arial Narrow"/>
                <a:cs typeface="Arial Narrow"/>
              </a:rPr>
              <a:t>of </a:t>
            </a:r>
            <a:r>
              <a:rPr sz="2800" spc="-25" dirty="0">
                <a:latin typeface="Arial Narrow"/>
                <a:cs typeface="Arial Narrow"/>
              </a:rPr>
              <a:t>relativity, </a:t>
            </a:r>
            <a:r>
              <a:rPr sz="2800" spc="-10" dirty="0">
                <a:latin typeface="Arial Narrow"/>
                <a:cs typeface="Arial Narrow"/>
              </a:rPr>
              <a:t>followed </a:t>
            </a:r>
            <a:r>
              <a:rPr sz="2800" spc="-5" dirty="0">
                <a:latin typeface="Arial Narrow"/>
                <a:cs typeface="Arial Narrow"/>
              </a:rPr>
              <a:t>by the world </a:t>
            </a:r>
            <a:r>
              <a:rPr sz="2800" spc="-10" dirty="0">
                <a:latin typeface="Arial Narrow"/>
                <a:cs typeface="Arial Narrow"/>
              </a:rPr>
              <a:t>famous  equation: </a:t>
            </a:r>
            <a:r>
              <a:rPr sz="2800" spc="-5" dirty="0">
                <a:latin typeface="Arial Narrow"/>
                <a:cs typeface="Arial Narrow"/>
              </a:rPr>
              <a:t>E =</a:t>
            </a:r>
            <a:r>
              <a:rPr sz="2800" spc="15" dirty="0">
                <a:latin typeface="Arial Narrow"/>
                <a:cs typeface="Arial Narrow"/>
              </a:rPr>
              <a:t> </a:t>
            </a:r>
            <a:r>
              <a:rPr sz="2800" spc="-5" dirty="0">
                <a:latin typeface="Arial Narrow"/>
                <a:cs typeface="Arial Narrow"/>
              </a:rPr>
              <a:t>mc</a:t>
            </a:r>
            <a:r>
              <a:rPr sz="2775" spc="-7" baseline="25525" dirty="0">
                <a:latin typeface="Arial Narrow"/>
                <a:cs typeface="Arial Narrow"/>
              </a:rPr>
              <a:t>2</a:t>
            </a:r>
            <a:r>
              <a:rPr sz="2800" spc="-5" dirty="0">
                <a:latin typeface="Arial Narrow"/>
                <a:cs typeface="Arial Narrow"/>
              </a:rPr>
              <a:t>.</a:t>
            </a:r>
            <a:endParaRPr sz="2800">
              <a:latin typeface="Arial Narrow"/>
              <a:cs typeface="Arial Narrow"/>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92579" y="140008"/>
            <a:ext cx="6517640" cy="4196715"/>
          </a:xfrm>
          <a:prstGeom prst="rect">
            <a:avLst/>
          </a:prstGeom>
        </p:spPr>
        <p:txBody>
          <a:bodyPr vert="horz" wrap="square" lIns="0" tIns="134620" rIns="0" bIns="0" rtlCol="0">
            <a:spAutoFit/>
          </a:bodyPr>
          <a:lstStyle/>
          <a:p>
            <a:pPr marL="12700" indent="3670300" algn="just">
              <a:lnSpc>
                <a:spcPct val="100000"/>
              </a:lnSpc>
              <a:spcBef>
                <a:spcPts val="1060"/>
              </a:spcBef>
            </a:pPr>
            <a:r>
              <a:rPr sz="2800" spc="-5" dirty="0">
                <a:solidFill>
                  <a:srgbClr val="C000C0"/>
                </a:solidFill>
                <a:latin typeface="Arial Narrow"/>
                <a:cs typeface="Arial Narrow"/>
              </a:rPr>
              <a:t>A </a:t>
            </a:r>
            <a:r>
              <a:rPr sz="2800" spc="-20" dirty="0">
                <a:solidFill>
                  <a:srgbClr val="C000C0"/>
                </a:solidFill>
                <a:latin typeface="Arial Narrow"/>
                <a:cs typeface="Arial Narrow"/>
              </a:rPr>
              <a:t>Truly </a:t>
            </a:r>
            <a:r>
              <a:rPr sz="2800" spc="-10" dirty="0">
                <a:solidFill>
                  <a:srgbClr val="C000C0"/>
                </a:solidFill>
                <a:latin typeface="Arial Narrow"/>
                <a:cs typeface="Arial Narrow"/>
              </a:rPr>
              <a:t>Beautiful</a:t>
            </a:r>
            <a:r>
              <a:rPr sz="2800" spc="-145" dirty="0">
                <a:solidFill>
                  <a:srgbClr val="C000C0"/>
                </a:solidFill>
                <a:latin typeface="Arial Narrow"/>
                <a:cs typeface="Arial Narrow"/>
              </a:rPr>
              <a:t> </a:t>
            </a:r>
            <a:r>
              <a:rPr sz="2800" spc="-10" dirty="0">
                <a:solidFill>
                  <a:srgbClr val="C000C0"/>
                </a:solidFill>
                <a:latin typeface="Arial Narrow"/>
                <a:cs typeface="Arial Narrow"/>
              </a:rPr>
              <a:t>Mind</a:t>
            </a:r>
            <a:endParaRPr sz="2800">
              <a:latin typeface="Arial Narrow"/>
              <a:cs typeface="Arial Narrow"/>
            </a:endParaRPr>
          </a:p>
          <a:p>
            <a:pPr marL="12700" marR="6350" algn="just">
              <a:lnSpc>
                <a:spcPct val="100000"/>
              </a:lnSpc>
              <a:spcBef>
                <a:spcPts val="960"/>
              </a:spcBef>
            </a:pPr>
            <a:r>
              <a:rPr sz="2800" spc="-5" dirty="0">
                <a:latin typeface="Arial Narrow"/>
                <a:cs typeface="Arial Narrow"/>
              </a:rPr>
              <a:t>In 1915, </a:t>
            </a:r>
            <a:r>
              <a:rPr sz="2800" dirty="0">
                <a:latin typeface="Arial Narrow"/>
                <a:cs typeface="Arial Narrow"/>
              </a:rPr>
              <a:t>he </a:t>
            </a:r>
            <a:r>
              <a:rPr sz="2800" spc="-10" dirty="0">
                <a:latin typeface="Arial Narrow"/>
                <a:cs typeface="Arial Narrow"/>
              </a:rPr>
              <a:t>published his </a:t>
            </a:r>
            <a:r>
              <a:rPr sz="2800" spc="-5" dirty="0">
                <a:latin typeface="Arial Narrow"/>
                <a:cs typeface="Arial Narrow"/>
              </a:rPr>
              <a:t>paper on </a:t>
            </a:r>
            <a:r>
              <a:rPr sz="2800" spc="-10" dirty="0">
                <a:latin typeface="Arial Narrow"/>
                <a:cs typeface="Arial Narrow"/>
              </a:rPr>
              <a:t>General  </a:t>
            </a:r>
            <a:r>
              <a:rPr sz="2800" spc="-5" dirty="0">
                <a:latin typeface="Arial Narrow"/>
                <a:cs typeface="Arial Narrow"/>
              </a:rPr>
              <a:t>Theory of </a:t>
            </a:r>
            <a:r>
              <a:rPr sz="2800" spc="-20" dirty="0">
                <a:latin typeface="Arial Narrow"/>
                <a:cs typeface="Arial Narrow"/>
              </a:rPr>
              <a:t>Relativity, </a:t>
            </a:r>
            <a:r>
              <a:rPr sz="2800" dirty="0">
                <a:latin typeface="Arial Narrow"/>
                <a:cs typeface="Arial Narrow"/>
              </a:rPr>
              <a:t>which </a:t>
            </a:r>
            <a:r>
              <a:rPr sz="2800" spc="-10" dirty="0">
                <a:latin typeface="Arial Narrow"/>
                <a:cs typeface="Arial Narrow"/>
              </a:rPr>
              <a:t>gave </a:t>
            </a:r>
            <a:r>
              <a:rPr sz="2800" spc="-5" dirty="0">
                <a:latin typeface="Arial Narrow"/>
                <a:cs typeface="Arial Narrow"/>
              </a:rPr>
              <a:t>an absolutely  </a:t>
            </a:r>
            <a:r>
              <a:rPr sz="2800" spc="-10" dirty="0">
                <a:latin typeface="Arial Narrow"/>
                <a:cs typeface="Arial Narrow"/>
              </a:rPr>
              <a:t>new </a:t>
            </a:r>
            <a:r>
              <a:rPr sz="2800" spc="-5" dirty="0">
                <a:latin typeface="Arial Narrow"/>
                <a:cs typeface="Arial Narrow"/>
              </a:rPr>
              <a:t>definition to concept of </a:t>
            </a:r>
            <a:r>
              <a:rPr sz="2800" spc="-25" dirty="0">
                <a:latin typeface="Arial Narrow"/>
                <a:cs typeface="Arial Narrow"/>
              </a:rPr>
              <a:t>gravity. </a:t>
            </a:r>
            <a:r>
              <a:rPr sz="2800" spc="-5" dirty="0">
                <a:latin typeface="Arial Narrow"/>
                <a:cs typeface="Arial Narrow"/>
              </a:rPr>
              <a:t>This theory  made </a:t>
            </a:r>
            <a:r>
              <a:rPr sz="2800" spc="-10" dirty="0">
                <a:latin typeface="Arial Narrow"/>
                <a:cs typeface="Arial Narrow"/>
              </a:rPr>
              <a:t>him </a:t>
            </a:r>
            <a:r>
              <a:rPr sz="2800" spc="-5" dirty="0">
                <a:latin typeface="Arial Narrow"/>
                <a:cs typeface="Arial Narrow"/>
              </a:rPr>
              <a:t>a </a:t>
            </a:r>
            <a:r>
              <a:rPr sz="2800" spc="-10" dirty="0">
                <a:latin typeface="Arial Narrow"/>
                <a:cs typeface="Arial Narrow"/>
              </a:rPr>
              <a:t>famous</a:t>
            </a:r>
            <a:r>
              <a:rPr sz="2800" spc="20" dirty="0">
                <a:latin typeface="Arial Narrow"/>
                <a:cs typeface="Arial Narrow"/>
              </a:rPr>
              <a:t> </a:t>
            </a:r>
            <a:r>
              <a:rPr sz="2800" spc="-10" dirty="0">
                <a:latin typeface="Arial Narrow"/>
                <a:cs typeface="Arial Narrow"/>
              </a:rPr>
              <a:t>figure.</a:t>
            </a:r>
            <a:endParaRPr sz="2800">
              <a:latin typeface="Arial Narrow"/>
              <a:cs typeface="Arial Narrow"/>
            </a:endParaRPr>
          </a:p>
          <a:p>
            <a:pPr marL="12700" marR="5080" algn="just">
              <a:lnSpc>
                <a:spcPct val="100000"/>
              </a:lnSpc>
              <a:spcBef>
                <a:spcPts val="680"/>
              </a:spcBef>
            </a:pPr>
            <a:r>
              <a:rPr sz="2800" spc="-5" dirty="0">
                <a:latin typeface="Arial Narrow"/>
                <a:cs typeface="Arial Narrow"/>
              </a:rPr>
              <a:t>In 1919, during the solar eclipse, his theory came  out to be accurate and revolutionized physics. </a:t>
            </a:r>
            <a:r>
              <a:rPr sz="2800" spc="-10" dirty="0">
                <a:latin typeface="Arial Narrow"/>
                <a:cs typeface="Arial Narrow"/>
              </a:rPr>
              <a:t>In  1933, </a:t>
            </a:r>
            <a:r>
              <a:rPr sz="2800" spc="-5" dirty="0">
                <a:latin typeface="Arial Narrow"/>
                <a:cs typeface="Arial Narrow"/>
              </a:rPr>
              <a:t>he emigrated to USA as Nazis </a:t>
            </a:r>
            <a:r>
              <a:rPr sz="2800" spc="-10" dirty="0">
                <a:latin typeface="Arial Narrow"/>
                <a:cs typeface="Arial Narrow"/>
              </a:rPr>
              <a:t>had </a:t>
            </a:r>
            <a:r>
              <a:rPr sz="2800" spc="-5" dirty="0">
                <a:latin typeface="Arial Narrow"/>
                <a:cs typeface="Arial Narrow"/>
              </a:rPr>
              <a:t>come </a:t>
            </a:r>
            <a:r>
              <a:rPr sz="2800" spc="-10" dirty="0">
                <a:latin typeface="Arial Narrow"/>
                <a:cs typeface="Arial Narrow"/>
              </a:rPr>
              <a:t>to  power in</a:t>
            </a:r>
            <a:r>
              <a:rPr sz="2800" spc="15" dirty="0">
                <a:latin typeface="Arial Narrow"/>
                <a:cs typeface="Arial Narrow"/>
              </a:rPr>
              <a:t> </a:t>
            </a:r>
            <a:r>
              <a:rPr sz="2800" spc="-30" dirty="0">
                <a:latin typeface="Arial Narrow"/>
                <a:cs typeface="Arial Narrow"/>
              </a:rPr>
              <a:t>Germany.</a:t>
            </a:r>
            <a:endParaRPr sz="2800">
              <a:latin typeface="Arial Narrow"/>
              <a:cs typeface="Arial Narrow"/>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92579" y="182270"/>
            <a:ext cx="6516370" cy="4154170"/>
          </a:xfrm>
          <a:prstGeom prst="rect">
            <a:avLst/>
          </a:prstGeom>
        </p:spPr>
        <p:txBody>
          <a:bodyPr vert="horz" wrap="square" lIns="0" tIns="92075" rIns="0" bIns="0" rtlCol="0">
            <a:spAutoFit/>
          </a:bodyPr>
          <a:lstStyle/>
          <a:p>
            <a:pPr marL="3683000" algn="just">
              <a:lnSpc>
                <a:spcPct val="100000"/>
              </a:lnSpc>
              <a:spcBef>
                <a:spcPts val="725"/>
              </a:spcBef>
            </a:pPr>
            <a:r>
              <a:rPr sz="2800" spc="-5" dirty="0">
                <a:solidFill>
                  <a:srgbClr val="C000C0"/>
                </a:solidFill>
                <a:latin typeface="Arial Narrow"/>
                <a:cs typeface="Arial Narrow"/>
              </a:rPr>
              <a:t>A </a:t>
            </a:r>
            <a:r>
              <a:rPr sz="2800" spc="-20" dirty="0">
                <a:solidFill>
                  <a:srgbClr val="C000C0"/>
                </a:solidFill>
                <a:latin typeface="Arial Narrow"/>
                <a:cs typeface="Arial Narrow"/>
              </a:rPr>
              <a:t>Truly </a:t>
            </a:r>
            <a:r>
              <a:rPr sz="2800" spc="-10" dirty="0">
                <a:solidFill>
                  <a:srgbClr val="C000C0"/>
                </a:solidFill>
                <a:latin typeface="Arial Narrow"/>
                <a:cs typeface="Arial Narrow"/>
              </a:rPr>
              <a:t>Beautiful</a:t>
            </a:r>
            <a:r>
              <a:rPr sz="2800" spc="-145" dirty="0">
                <a:solidFill>
                  <a:srgbClr val="C000C0"/>
                </a:solidFill>
                <a:latin typeface="Arial Narrow"/>
                <a:cs typeface="Arial Narrow"/>
              </a:rPr>
              <a:t> </a:t>
            </a:r>
            <a:r>
              <a:rPr sz="2800" spc="-10" dirty="0">
                <a:solidFill>
                  <a:srgbClr val="C000C0"/>
                </a:solidFill>
                <a:latin typeface="Arial Narrow"/>
                <a:cs typeface="Arial Narrow"/>
              </a:rPr>
              <a:t>Mind</a:t>
            </a:r>
            <a:endParaRPr sz="2800">
              <a:latin typeface="Arial Narrow"/>
              <a:cs typeface="Arial Narrow"/>
            </a:endParaRPr>
          </a:p>
          <a:p>
            <a:pPr marL="12700" marR="567055" algn="just">
              <a:lnSpc>
                <a:spcPct val="90000"/>
              </a:lnSpc>
              <a:spcBef>
                <a:spcPts val="965"/>
              </a:spcBef>
            </a:pPr>
            <a:r>
              <a:rPr sz="2800" spc="-5" dirty="0">
                <a:latin typeface="Arial Narrow"/>
                <a:cs typeface="Arial Narrow"/>
              </a:rPr>
              <a:t>He did not want his </a:t>
            </a:r>
            <a:r>
              <a:rPr sz="2800" spc="-10" dirty="0">
                <a:latin typeface="Arial Narrow"/>
                <a:cs typeface="Arial Narrow"/>
              </a:rPr>
              <a:t>finding and </a:t>
            </a:r>
            <a:r>
              <a:rPr sz="2800" spc="-5" dirty="0">
                <a:latin typeface="Arial Narrow"/>
                <a:cs typeface="Arial Narrow"/>
              </a:rPr>
              <a:t>research to </a:t>
            </a:r>
            <a:r>
              <a:rPr sz="2800" spc="-10" dirty="0">
                <a:latin typeface="Arial Narrow"/>
                <a:cs typeface="Arial Narrow"/>
              </a:rPr>
              <a:t>be  used </a:t>
            </a:r>
            <a:r>
              <a:rPr sz="2800" spc="-5" dirty="0">
                <a:latin typeface="Arial Narrow"/>
                <a:cs typeface="Arial Narrow"/>
              </a:rPr>
              <a:t>for </a:t>
            </a:r>
            <a:r>
              <a:rPr sz="2800" spc="-10" dirty="0">
                <a:latin typeface="Arial Narrow"/>
                <a:cs typeface="Arial Narrow"/>
              </a:rPr>
              <a:t>destruction. </a:t>
            </a:r>
            <a:r>
              <a:rPr sz="2800" spc="-5" dirty="0">
                <a:latin typeface="Arial Narrow"/>
                <a:cs typeface="Arial Narrow"/>
              </a:rPr>
              <a:t>In </a:t>
            </a:r>
            <a:r>
              <a:rPr sz="2800" spc="-10" dirty="0">
                <a:latin typeface="Arial Narrow"/>
                <a:cs typeface="Arial Narrow"/>
              </a:rPr>
              <a:t>1938, </a:t>
            </a:r>
            <a:r>
              <a:rPr sz="2800" spc="-5" dirty="0">
                <a:latin typeface="Arial Narrow"/>
                <a:cs typeface="Arial Narrow"/>
              </a:rPr>
              <a:t>when </a:t>
            </a:r>
            <a:r>
              <a:rPr sz="2800" spc="-10" dirty="0">
                <a:latin typeface="Arial Narrow"/>
                <a:cs typeface="Arial Narrow"/>
              </a:rPr>
              <a:t>Germany  discovered </a:t>
            </a:r>
            <a:r>
              <a:rPr sz="2800" spc="-5" dirty="0">
                <a:latin typeface="Arial Narrow"/>
                <a:cs typeface="Arial Narrow"/>
              </a:rPr>
              <a:t>the </a:t>
            </a:r>
            <a:r>
              <a:rPr sz="2800" spc="-10" dirty="0">
                <a:latin typeface="Arial Narrow"/>
                <a:cs typeface="Arial Narrow"/>
              </a:rPr>
              <a:t>principle</a:t>
            </a:r>
            <a:r>
              <a:rPr sz="2800" spc="35" dirty="0">
                <a:latin typeface="Arial Narrow"/>
                <a:cs typeface="Arial Narrow"/>
              </a:rPr>
              <a:t> </a:t>
            </a:r>
            <a:r>
              <a:rPr sz="2800" spc="-10" dirty="0">
                <a:latin typeface="Arial Narrow"/>
                <a:cs typeface="Arial Narrow"/>
              </a:rPr>
              <a:t>of</a:t>
            </a:r>
            <a:endParaRPr sz="2800">
              <a:latin typeface="Arial Narrow"/>
              <a:cs typeface="Arial Narrow"/>
            </a:endParaRPr>
          </a:p>
          <a:p>
            <a:pPr marL="12700" marR="2913380">
              <a:lnSpc>
                <a:spcPct val="110000"/>
              </a:lnSpc>
            </a:pPr>
            <a:r>
              <a:rPr sz="2800" spc="-5" dirty="0">
                <a:latin typeface="Arial Narrow"/>
                <a:cs typeface="Arial Narrow"/>
              </a:rPr>
              <a:t>Nuclear Fission, he was </a:t>
            </a:r>
            <a:r>
              <a:rPr sz="2800" spc="-10" dirty="0">
                <a:latin typeface="Arial Narrow"/>
                <a:cs typeface="Arial Narrow"/>
              </a:rPr>
              <a:t>the  first person </a:t>
            </a:r>
            <a:r>
              <a:rPr sz="2800" spc="-5" dirty="0">
                <a:latin typeface="Arial Narrow"/>
                <a:cs typeface="Arial Narrow"/>
              </a:rPr>
              <a:t>to write to </a:t>
            </a:r>
            <a:r>
              <a:rPr sz="2800" spc="-10" dirty="0">
                <a:latin typeface="Arial Narrow"/>
                <a:cs typeface="Arial Narrow"/>
              </a:rPr>
              <a:t>the  American </a:t>
            </a:r>
            <a:r>
              <a:rPr sz="2800" spc="-5" dirty="0">
                <a:latin typeface="Arial Narrow"/>
                <a:cs typeface="Arial Narrow"/>
              </a:rPr>
              <a:t>President </a:t>
            </a:r>
            <a:r>
              <a:rPr sz="2800" spc="-10" dirty="0">
                <a:latin typeface="Arial Narrow"/>
                <a:cs typeface="Arial Narrow"/>
              </a:rPr>
              <a:t>about  </a:t>
            </a:r>
            <a:r>
              <a:rPr sz="2800" spc="-5" dirty="0">
                <a:latin typeface="Arial Narrow"/>
                <a:cs typeface="Arial Narrow"/>
              </a:rPr>
              <a:t>the </a:t>
            </a:r>
            <a:r>
              <a:rPr sz="2800" spc="-10" dirty="0">
                <a:latin typeface="Arial Narrow"/>
                <a:cs typeface="Arial Narrow"/>
              </a:rPr>
              <a:t>dangers </a:t>
            </a:r>
            <a:r>
              <a:rPr sz="2800" spc="-5" dirty="0">
                <a:latin typeface="Arial Narrow"/>
                <a:cs typeface="Arial Narrow"/>
              </a:rPr>
              <a:t>of </a:t>
            </a:r>
            <a:r>
              <a:rPr sz="2800" spc="-10" dirty="0">
                <a:latin typeface="Arial Narrow"/>
                <a:cs typeface="Arial Narrow"/>
              </a:rPr>
              <a:t>the atomic  bombs.</a:t>
            </a:r>
            <a:endParaRPr sz="2800">
              <a:latin typeface="Arial Narrow"/>
              <a:cs typeface="Arial Narrow"/>
            </a:endParaRPr>
          </a:p>
        </p:txBody>
      </p:sp>
      <p:sp>
        <p:nvSpPr>
          <p:cNvPr id="3" name="object 3"/>
          <p:cNvSpPr/>
          <p:nvPr/>
        </p:nvSpPr>
        <p:spPr>
          <a:xfrm>
            <a:off x="5571744" y="1571244"/>
            <a:ext cx="3243072" cy="334670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92579" y="140008"/>
            <a:ext cx="6517005" cy="3769995"/>
          </a:xfrm>
          <a:prstGeom prst="rect">
            <a:avLst/>
          </a:prstGeom>
        </p:spPr>
        <p:txBody>
          <a:bodyPr vert="horz" wrap="square" lIns="0" tIns="134620" rIns="0" bIns="0" rtlCol="0">
            <a:spAutoFit/>
          </a:bodyPr>
          <a:lstStyle/>
          <a:p>
            <a:pPr marL="12700" indent="3670300" algn="just">
              <a:lnSpc>
                <a:spcPct val="100000"/>
              </a:lnSpc>
              <a:spcBef>
                <a:spcPts val="1060"/>
              </a:spcBef>
            </a:pPr>
            <a:r>
              <a:rPr sz="2800" spc="-5" dirty="0">
                <a:solidFill>
                  <a:srgbClr val="C000C0"/>
                </a:solidFill>
                <a:latin typeface="Arial Narrow"/>
                <a:cs typeface="Arial Narrow"/>
              </a:rPr>
              <a:t>A </a:t>
            </a:r>
            <a:r>
              <a:rPr sz="2800" spc="-20" dirty="0">
                <a:solidFill>
                  <a:srgbClr val="C000C0"/>
                </a:solidFill>
                <a:latin typeface="Arial Narrow"/>
                <a:cs typeface="Arial Narrow"/>
              </a:rPr>
              <a:t>Truly </a:t>
            </a:r>
            <a:r>
              <a:rPr sz="2800" spc="-10" dirty="0">
                <a:solidFill>
                  <a:srgbClr val="C000C0"/>
                </a:solidFill>
                <a:latin typeface="Arial Narrow"/>
                <a:cs typeface="Arial Narrow"/>
              </a:rPr>
              <a:t>Beautiful</a:t>
            </a:r>
            <a:r>
              <a:rPr sz="2800" spc="-145" dirty="0">
                <a:solidFill>
                  <a:srgbClr val="C000C0"/>
                </a:solidFill>
                <a:latin typeface="Arial Narrow"/>
                <a:cs typeface="Arial Narrow"/>
              </a:rPr>
              <a:t> </a:t>
            </a:r>
            <a:r>
              <a:rPr sz="2800" spc="-10" dirty="0">
                <a:solidFill>
                  <a:srgbClr val="C000C0"/>
                </a:solidFill>
                <a:latin typeface="Arial Narrow"/>
                <a:cs typeface="Arial Narrow"/>
              </a:rPr>
              <a:t>Mind</a:t>
            </a:r>
            <a:endParaRPr sz="2800">
              <a:latin typeface="Arial Narrow"/>
              <a:cs typeface="Arial Narrow"/>
            </a:endParaRPr>
          </a:p>
          <a:p>
            <a:pPr marL="12700" marR="5080" algn="just">
              <a:lnSpc>
                <a:spcPct val="100000"/>
              </a:lnSpc>
              <a:spcBef>
                <a:spcPts val="960"/>
              </a:spcBef>
            </a:pPr>
            <a:r>
              <a:rPr sz="2800" spc="-5" dirty="0">
                <a:latin typeface="Arial Narrow"/>
                <a:cs typeface="Arial Narrow"/>
              </a:rPr>
              <a:t>In 1945, when </a:t>
            </a:r>
            <a:r>
              <a:rPr sz="2800" dirty="0">
                <a:latin typeface="Arial Narrow"/>
                <a:cs typeface="Arial Narrow"/>
              </a:rPr>
              <a:t>America </a:t>
            </a:r>
            <a:r>
              <a:rPr sz="2800" spc="-5" dirty="0">
                <a:latin typeface="Arial Narrow"/>
                <a:cs typeface="Arial Narrow"/>
              </a:rPr>
              <a:t>dropped the Atomic  Bombs </a:t>
            </a:r>
            <a:r>
              <a:rPr sz="2800" dirty="0">
                <a:latin typeface="Arial Narrow"/>
                <a:cs typeface="Arial Narrow"/>
              </a:rPr>
              <a:t>on </a:t>
            </a:r>
            <a:r>
              <a:rPr sz="2800" spc="-5" dirty="0">
                <a:latin typeface="Arial Narrow"/>
                <a:cs typeface="Arial Narrow"/>
              </a:rPr>
              <a:t>Nagasaki </a:t>
            </a:r>
            <a:r>
              <a:rPr sz="2800" spc="-10" dirty="0">
                <a:latin typeface="Arial Narrow"/>
                <a:cs typeface="Arial Narrow"/>
              </a:rPr>
              <a:t>and </a:t>
            </a:r>
            <a:r>
              <a:rPr sz="2800" spc="-5" dirty="0">
                <a:latin typeface="Arial Narrow"/>
                <a:cs typeface="Arial Narrow"/>
              </a:rPr>
              <a:t>Hiroshima, he was  deeply </a:t>
            </a:r>
            <a:r>
              <a:rPr sz="2800" spc="-10" dirty="0">
                <a:latin typeface="Arial Narrow"/>
                <a:cs typeface="Arial Narrow"/>
              </a:rPr>
              <a:t>hurt and </a:t>
            </a:r>
            <a:r>
              <a:rPr sz="2800" dirty="0">
                <a:latin typeface="Arial Narrow"/>
                <a:cs typeface="Arial Narrow"/>
              </a:rPr>
              <a:t>wrote </a:t>
            </a:r>
            <a:r>
              <a:rPr sz="2800" spc="-5" dirty="0">
                <a:latin typeface="Arial Narrow"/>
                <a:cs typeface="Arial Narrow"/>
              </a:rPr>
              <a:t>to’the United Nations </a:t>
            </a:r>
            <a:r>
              <a:rPr sz="2800" spc="-10" dirty="0">
                <a:latin typeface="Arial Narrow"/>
                <a:cs typeface="Arial Narrow"/>
              </a:rPr>
              <a:t>for  </a:t>
            </a:r>
            <a:r>
              <a:rPr sz="2800" spc="-5" dirty="0">
                <a:latin typeface="Arial Narrow"/>
                <a:cs typeface="Arial Narrow"/>
              </a:rPr>
              <a:t>the formation of a world </a:t>
            </a:r>
            <a:r>
              <a:rPr sz="2800" spc="-10" dirty="0">
                <a:latin typeface="Arial Narrow"/>
                <a:cs typeface="Arial Narrow"/>
              </a:rPr>
              <a:t>government </a:t>
            </a:r>
            <a:r>
              <a:rPr sz="2800" dirty="0">
                <a:latin typeface="Arial Narrow"/>
                <a:cs typeface="Arial Narrow"/>
              </a:rPr>
              <a:t>to </a:t>
            </a:r>
            <a:r>
              <a:rPr sz="2800" spc="-5" dirty="0">
                <a:latin typeface="Arial Narrow"/>
                <a:cs typeface="Arial Narrow"/>
              </a:rPr>
              <a:t>prevent  recurrence of </a:t>
            </a:r>
            <a:r>
              <a:rPr sz="2800" spc="-10" dirty="0">
                <a:latin typeface="Arial Narrow"/>
                <a:cs typeface="Arial Narrow"/>
              </a:rPr>
              <a:t>such</a:t>
            </a:r>
            <a:r>
              <a:rPr sz="2800" spc="5" dirty="0">
                <a:latin typeface="Arial Narrow"/>
                <a:cs typeface="Arial Narrow"/>
              </a:rPr>
              <a:t> </a:t>
            </a:r>
            <a:r>
              <a:rPr sz="2800" spc="-10" dirty="0">
                <a:latin typeface="Arial Narrow"/>
                <a:cs typeface="Arial Narrow"/>
              </a:rPr>
              <a:t>destruction.</a:t>
            </a:r>
            <a:endParaRPr sz="2800">
              <a:latin typeface="Arial Narrow"/>
              <a:cs typeface="Arial Narrow"/>
            </a:endParaRPr>
          </a:p>
          <a:p>
            <a:pPr marL="12700" marR="7620" algn="just">
              <a:lnSpc>
                <a:spcPct val="100000"/>
              </a:lnSpc>
              <a:spcBef>
                <a:spcPts val="680"/>
              </a:spcBef>
            </a:pPr>
            <a:r>
              <a:rPr sz="2800" spc="-5" dirty="0">
                <a:latin typeface="Arial Narrow"/>
                <a:cs typeface="Arial Narrow"/>
              </a:rPr>
              <a:t>He spent </a:t>
            </a:r>
            <a:r>
              <a:rPr sz="2800" spc="-10" dirty="0">
                <a:latin typeface="Arial Narrow"/>
                <a:cs typeface="Arial Narrow"/>
              </a:rPr>
              <a:t>his </a:t>
            </a:r>
            <a:r>
              <a:rPr sz="2800" spc="-5" dirty="0">
                <a:latin typeface="Arial Narrow"/>
                <a:cs typeface="Arial Narrow"/>
              </a:rPr>
              <a:t>later days </a:t>
            </a:r>
            <a:r>
              <a:rPr sz="2800" spc="-10" dirty="0">
                <a:latin typeface="Arial Narrow"/>
                <a:cs typeface="Arial Narrow"/>
              </a:rPr>
              <a:t>in </a:t>
            </a:r>
            <a:r>
              <a:rPr sz="2800" spc="-5" dirty="0">
                <a:latin typeface="Arial Narrow"/>
                <a:cs typeface="Arial Narrow"/>
              </a:rPr>
              <a:t>politics advocating  world </a:t>
            </a:r>
            <a:r>
              <a:rPr sz="2800" spc="-10" dirty="0">
                <a:latin typeface="Arial Narrow"/>
                <a:cs typeface="Arial Narrow"/>
              </a:rPr>
              <a:t>peace and</a:t>
            </a:r>
            <a:r>
              <a:rPr sz="2800" spc="25" dirty="0">
                <a:latin typeface="Arial Narrow"/>
                <a:cs typeface="Arial Narrow"/>
              </a:rPr>
              <a:t> </a:t>
            </a:r>
            <a:r>
              <a:rPr sz="2800" spc="-25" dirty="0">
                <a:latin typeface="Arial Narrow"/>
                <a:cs typeface="Arial Narrow"/>
              </a:rPr>
              <a:t>democracy.</a:t>
            </a:r>
            <a:endParaRPr sz="2800">
              <a:latin typeface="Arial Narrow"/>
              <a:cs typeface="Arial Narrow"/>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4565" rIns="0" bIns="0" rtlCol="0">
            <a:spAutoFit/>
          </a:bodyPr>
          <a:lstStyle/>
          <a:p>
            <a:pPr marL="5240655">
              <a:lnSpc>
                <a:spcPct val="100000"/>
              </a:lnSpc>
              <a:spcBef>
                <a:spcPts val="95"/>
              </a:spcBef>
            </a:pPr>
            <a:r>
              <a:rPr spc="-5" dirty="0">
                <a:solidFill>
                  <a:srgbClr val="C000C0"/>
                </a:solidFill>
              </a:rPr>
              <a:t>A </a:t>
            </a:r>
            <a:r>
              <a:rPr spc="-20" dirty="0">
                <a:solidFill>
                  <a:srgbClr val="C000C0"/>
                </a:solidFill>
              </a:rPr>
              <a:t>Truly </a:t>
            </a:r>
            <a:r>
              <a:rPr spc="-10" dirty="0">
                <a:solidFill>
                  <a:srgbClr val="C000C0"/>
                </a:solidFill>
              </a:rPr>
              <a:t>Beautiful</a:t>
            </a:r>
            <a:r>
              <a:rPr spc="-145" dirty="0">
                <a:solidFill>
                  <a:srgbClr val="C000C0"/>
                </a:solidFill>
              </a:rPr>
              <a:t> </a:t>
            </a:r>
            <a:r>
              <a:rPr spc="-10" dirty="0">
                <a:solidFill>
                  <a:srgbClr val="C000C0"/>
                </a:solidFill>
              </a:rPr>
              <a:t>Mind</a:t>
            </a:r>
          </a:p>
        </p:txBody>
      </p:sp>
      <p:sp>
        <p:nvSpPr>
          <p:cNvPr id="3" name="object 3"/>
          <p:cNvSpPr txBox="1"/>
          <p:nvPr/>
        </p:nvSpPr>
        <p:spPr>
          <a:xfrm>
            <a:off x="2155063" y="3884777"/>
            <a:ext cx="5385435" cy="452120"/>
          </a:xfrm>
          <a:prstGeom prst="rect">
            <a:avLst/>
          </a:prstGeom>
        </p:spPr>
        <p:txBody>
          <a:bodyPr vert="horz" wrap="square" lIns="0" tIns="12065" rIns="0" bIns="0" rtlCol="0">
            <a:spAutoFit/>
          </a:bodyPr>
          <a:lstStyle/>
          <a:p>
            <a:pPr marL="12700">
              <a:lnSpc>
                <a:spcPct val="100000"/>
              </a:lnSpc>
              <a:spcBef>
                <a:spcPts val="95"/>
              </a:spcBef>
            </a:pPr>
            <a:r>
              <a:rPr sz="2800" spc="-5" dirty="0">
                <a:latin typeface="Arial Narrow"/>
                <a:cs typeface="Arial Narrow"/>
              </a:rPr>
              <a:t>He </a:t>
            </a:r>
            <a:r>
              <a:rPr sz="2800" spc="-10" dirty="0">
                <a:latin typeface="Arial Narrow"/>
                <a:cs typeface="Arial Narrow"/>
              </a:rPr>
              <a:t>died </a:t>
            </a:r>
            <a:r>
              <a:rPr sz="2800" spc="-5" dirty="0">
                <a:latin typeface="Arial Narrow"/>
                <a:cs typeface="Arial Narrow"/>
              </a:rPr>
              <a:t>at the </a:t>
            </a:r>
            <a:r>
              <a:rPr sz="2800" spc="-10" dirty="0">
                <a:latin typeface="Arial Narrow"/>
                <a:cs typeface="Arial Narrow"/>
              </a:rPr>
              <a:t>age </a:t>
            </a:r>
            <a:r>
              <a:rPr sz="2800" spc="-5" dirty="0">
                <a:latin typeface="Arial Narrow"/>
                <a:cs typeface="Arial Narrow"/>
              </a:rPr>
              <a:t>of 76 </a:t>
            </a:r>
            <a:r>
              <a:rPr sz="2800" spc="-10" dirty="0">
                <a:latin typeface="Arial Narrow"/>
                <a:cs typeface="Arial Narrow"/>
              </a:rPr>
              <a:t>in </a:t>
            </a:r>
            <a:r>
              <a:rPr sz="2800" spc="-5" dirty="0">
                <a:latin typeface="Arial Narrow"/>
                <a:cs typeface="Arial Narrow"/>
              </a:rPr>
              <a:t>the </a:t>
            </a:r>
            <a:r>
              <a:rPr sz="2800" spc="-10" dirty="0">
                <a:latin typeface="Arial Narrow"/>
                <a:cs typeface="Arial Narrow"/>
              </a:rPr>
              <a:t>year</a:t>
            </a:r>
            <a:r>
              <a:rPr sz="2800" spc="50" dirty="0">
                <a:latin typeface="Arial Narrow"/>
                <a:cs typeface="Arial Narrow"/>
              </a:rPr>
              <a:t> </a:t>
            </a:r>
            <a:r>
              <a:rPr sz="2800" spc="-10" dirty="0">
                <a:latin typeface="Arial Narrow"/>
                <a:cs typeface="Arial Narrow"/>
              </a:rPr>
              <a:t>1955.</a:t>
            </a:r>
            <a:endParaRPr sz="2800">
              <a:latin typeface="Arial Narrow"/>
              <a:cs typeface="Arial Narrow"/>
            </a:endParaRPr>
          </a:p>
        </p:txBody>
      </p:sp>
      <p:sp>
        <p:nvSpPr>
          <p:cNvPr id="4" name="object 4"/>
          <p:cNvSpPr/>
          <p:nvPr/>
        </p:nvSpPr>
        <p:spPr>
          <a:xfrm>
            <a:off x="2570988" y="714755"/>
            <a:ext cx="4287012" cy="307086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050" y="140009"/>
            <a:ext cx="8073898" cy="430887"/>
          </a:xfrm>
        </p:spPr>
        <p:txBody>
          <a:bodyPr/>
          <a:lstStyle/>
          <a:p>
            <a:pPr algn="ctr"/>
            <a:r>
              <a:rPr lang="en-US" b="1" dirty="0">
                <a:solidFill>
                  <a:srgbClr val="FF0000"/>
                </a:solidFill>
              </a:rPr>
              <a:t>WORDS MEANING</a:t>
            </a:r>
            <a:endParaRPr lang="en-US" b="1" dirty="0"/>
          </a:p>
        </p:txBody>
      </p:sp>
      <p:sp>
        <p:nvSpPr>
          <p:cNvPr id="3" name="Text Placeholder 2"/>
          <p:cNvSpPr>
            <a:spLocks noGrp="1"/>
          </p:cNvSpPr>
          <p:nvPr>
            <p:ph type="body" idx="1"/>
          </p:nvPr>
        </p:nvSpPr>
        <p:spPr>
          <a:xfrm>
            <a:off x="152400" y="666750"/>
            <a:ext cx="8839200" cy="4616648"/>
          </a:xfrm>
        </p:spPr>
        <p:txBody>
          <a:bodyPr/>
          <a:lstStyle/>
          <a:p>
            <a:r>
              <a:rPr lang="en-US" sz="2000" dirty="0"/>
              <a:t>freak: a word used disapprovingly to talk about a person who is unusual and doesn’t behave, look or think like </a:t>
            </a:r>
            <a:r>
              <a:rPr lang="en-US" sz="2000" dirty="0" smtClean="0"/>
              <a:t>others</a:t>
            </a:r>
          </a:p>
          <a:p>
            <a:endParaRPr lang="en-US" sz="2000" dirty="0"/>
          </a:p>
          <a:p>
            <a:r>
              <a:rPr lang="en-US" sz="2000" dirty="0"/>
              <a:t>regimentation: order or discipline taken to an </a:t>
            </a:r>
            <a:r>
              <a:rPr lang="en-US" sz="2000" dirty="0" smtClean="0"/>
              <a:t>extreme</a:t>
            </a:r>
          </a:p>
          <a:p>
            <a:endParaRPr lang="en-US" sz="2000" dirty="0" smtClean="0"/>
          </a:p>
          <a:p>
            <a:r>
              <a:rPr lang="en-US" sz="2000" dirty="0"/>
              <a:t>liberal: willing to understand and respect others </a:t>
            </a:r>
            <a:r>
              <a:rPr lang="en-US" sz="2000" dirty="0" smtClean="0"/>
              <a:t>opinions</a:t>
            </a:r>
          </a:p>
          <a:p>
            <a:endParaRPr lang="en-US" sz="2000" dirty="0" smtClean="0"/>
          </a:p>
          <a:p>
            <a:r>
              <a:rPr lang="en-US" sz="2000" dirty="0"/>
              <a:t>ally: a friend or an </a:t>
            </a:r>
            <a:r>
              <a:rPr lang="en-US" sz="2000" dirty="0" smtClean="0"/>
              <a:t>associate</a:t>
            </a:r>
          </a:p>
          <a:p>
            <a:endParaRPr lang="en-US" sz="2000" dirty="0"/>
          </a:p>
          <a:p>
            <a:r>
              <a:rPr lang="en-US" sz="2000" dirty="0"/>
              <a:t>philistines: a word used disapprovingly to talk about people who do not like </a:t>
            </a:r>
            <a:r>
              <a:rPr lang="en-US" sz="2000" dirty="0" err="1"/>
              <a:t>art,literature</a:t>
            </a:r>
            <a:r>
              <a:rPr lang="en-US" sz="2000" dirty="0"/>
              <a:t> or </a:t>
            </a:r>
            <a:r>
              <a:rPr lang="en-US" sz="2000" dirty="0" smtClean="0"/>
              <a:t>music</a:t>
            </a:r>
          </a:p>
          <a:p>
            <a:endParaRPr lang="en-US" sz="2000" dirty="0"/>
          </a:p>
          <a:p>
            <a:r>
              <a:rPr lang="en-US" sz="2000" dirty="0"/>
              <a:t>patent: a document which gives the rights of an invention to an inventor</a:t>
            </a:r>
          </a:p>
          <a:p>
            <a:r>
              <a:rPr lang="en-US" sz="2000" dirty="0"/>
              <a:t/>
            </a:r>
            <a:br>
              <a:rPr lang="en-US" sz="2000" dirty="0"/>
            </a:br>
            <a:endParaRPr lang="en-US" sz="2000" dirty="0"/>
          </a:p>
        </p:txBody>
      </p:sp>
    </p:spTree>
    <p:extLst>
      <p:ext uri="{BB962C8B-B14F-4D97-AF65-F5344CB8AC3E}">
        <p14:creationId xmlns:p14="http://schemas.microsoft.com/office/powerpoint/2010/main" val="3285742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050" y="140009"/>
            <a:ext cx="8073898" cy="430887"/>
          </a:xfrm>
        </p:spPr>
        <p:txBody>
          <a:bodyPr/>
          <a:lstStyle/>
          <a:p>
            <a:pPr algn="ctr"/>
            <a:r>
              <a:rPr lang="en-US" b="1" dirty="0" smtClean="0">
                <a:solidFill>
                  <a:srgbClr val="FF0000"/>
                </a:solidFill>
              </a:rPr>
              <a:t>WORDS MEANING</a:t>
            </a:r>
            <a:endParaRPr lang="en-US" b="1" dirty="0">
              <a:solidFill>
                <a:srgbClr val="FF0000"/>
              </a:solidFill>
            </a:endParaRPr>
          </a:p>
        </p:txBody>
      </p:sp>
      <p:sp>
        <p:nvSpPr>
          <p:cNvPr id="3" name="Text Placeholder 2"/>
          <p:cNvSpPr>
            <a:spLocks noGrp="1"/>
          </p:cNvSpPr>
          <p:nvPr>
            <p:ph type="body" idx="1"/>
          </p:nvPr>
        </p:nvSpPr>
        <p:spPr>
          <a:xfrm>
            <a:off x="152400" y="666750"/>
            <a:ext cx="8839200" cy="3724096"/>
          </a:xfrm>
        </p:spPr>
        <p:txBody>
          <a:bodyPr/>
          <a:lstStyle/>
          <a:p>
            <a:r>
              <a:rPr lang="en-US" dirty="0" err="1"/>
              <a:t>unravelling</a:t>
            </a:r>
            <a:r>
              <a:rPr lang="en-US" dirty="0"/>
              <a:t>: starting to </a:t>
            </a:r>
            <a:r>
              <a:rPr lang="en-US" dirty="0" smtClean="0"/>
              <a:t>fail</a:t>
            </a:r>
          </a:p>
          <a:p>
            <a:endParaRPr lang="en-US" dirty="0"/>
          </a:p>
          <a:p>
            <a:r>
              <a:rPr lang="en-US" dirty="0"/>
              <a:t>faltered: became </a:t>
            </a:r>
            <a:r>
              <a:rPr lang="en-US" dirty="0" smtClean="0"/>
              <a:t>weak</a:t>
            </a:r>
          </a:p>
          <a:p>
            <a:endParaRPr lang="en-US" dirty="0"/>
          </a:p>
          <a:p>
            <a:r>
              <a:rPr lang="en-US" dirty="0"/>
              <a:t>Emigrated: leave one’s own country in order to settle permanently in </a:t>
            </a:r>
            <a:r>
              <a:rPr lang="en-US" dirty="0" smtClean="0"/>
              <a:t>another</a:t>
            </a:r>
          </a:p>
          <a:p>
            <a:endParaRPr lang="en-US" dirty="0"/>
          </a:p>
          <a:p>
            <a:r>
              <a:rPr lang="en-US" dirty="0"/>
              <a:t>in an uproar: very </a:t>
            </a:r>
            <a:r>
              <a:rPr lang="en-US" dirty="0" smtClean="0"/>
              <a:t>upset</a:t>
            </a:r>
          </a:p>
          <a:p>
            <a:endParaRPr lang="en-US" dirty="0"/>
          </a:p>
          <a:p>
            <a:r>
              <a:rPr lang="en-US" i="1" dirty="0"/>
              <a:t>missive</a:t>
            </a:r>
            <a:r>
              <a:rPr lang="en-US" dirty="0"/>
              <a:t>: letter, especially long and </a:t>
            </a:r>
            <a:r>
              <a:rPr lang="en-US" dirty="0" smtClean="0"/>
              <a:t>official</a:t>
            </a:r>
          </a:p>
          <a:p>
            <a:endParaRPr lang="en-US" dirty="0"/>
          </a:p>
          <a:p>
            <a:r>
              <a:rPr lang="en-US" i="1" dirty="0"/>
              <a:t>visionary</a:t>
            </a:r>
            <a:r>
              <a:rPr lang="en-US" dirty="0"/>
              <a:t>: a person who can think about the future in an original and intelligent way</a:t>
            </a:r>
            <a:endParaRPr lang="en-US" dirty="0"/>
          </a:p>
        </p:txBody>
      </p:sp>
    </p:spTree>
    <p:extLst>
      <p:ext uri="{BB962C8B-B14F-4D97-AF65-F5344CB8AC3E}">
        <p14:creationId xmlns:p14="http://schemas.microsoft.com/office/powerpoint/2010/main" val="1357104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26820" marR="5080" indent="4013200">
              <a:lnSpc>
                <a:spcPct val="128699"/>
              </a:lnSpc>
              <a:spcBef>
                <a:spcPts val="95"/>
              </a:spcBef>
            </a:pPr>
            <a:r>
              <a:rPr spc="-5" dirty="0">
                <a:solidFill>
                  <a:srgbClr val="C000C0"/>
                </a:solidFill>
              </a:rPr>
              <a:t>A </a:t>
            </a:r>
            <a:r>
              <a:rPr spc="-20" dirty="0">
                <a:solidFill>
                  <a:srgbClr val="C000C0"/>
                </a:solidFill>
              </a:rPr>
              <a:t>Truly </a:t>
            </a:r>
            <a:r>
              <a:rPr spc="-10" dirty="0">
                <a:solidFill>
                  <a:srgbClr val="C000C0"/>
                </a:solidFill>
              </a:rPr>
              <a:t>Beautiful</a:t>
            </a:r>
            <a:r>
              <a:rPr spc="-145" dirty="0">
                <a:solidFill>
                  <a:srgbClr val="C000C0"/>
                </a:solidFill>
              </a:rPr>
              <a:t> </a:t>
            </a:r>
            <a:r>
              <a:rPr spc="-10" dirty="0">
                <a:solidFill>
                  <a:srgbClr val="C000C0"/>
                </a:solidFill>
              </a:rPr>
              <a:t>Mind  </a:t>
            </a:r>
            <a:r>
              <a:rPr spc="-5" dirty="0"/>
              <a:t>Here are some </a:t>
            </a:r>
            <a:r>
              <a:rPr spc="-10" dirty="0"/>
              <a:t>questions </a:t>
            </a:r>
            <a:r>
              <a:rPr spc="-5" dirty="0"/>
              <a:t>to</a:t>
            </a:r>
            <a:r>
              <a:rPr spc="35" dirty="0"/>
              <a:t> </a:t>
            </a:r>
            <a:r>
              <a:rPr spc="-10" dirty="0"/>
              <a:t>prepare:</a:t>
            </a:r>
          </a:p>
        </p:txBody>
      </p:sp>
      <p:sp>
        <p:nvSpPr>
          <p:cNvPr id="3" name="object 3"/>
          <p:cNvSpPr txBox="1">
            <a:spLocks noGrp="1"/>
          </p:cNvSpPr>
          <p:nvPr>
            <p:ph type="body" idx="1"/>
          </p:nvPr>
        </p:nvSpPr>
        <p:spPr>
          <a:prstGeom prst="rect">
            <a:avLst/>
          </a:prstGeom>
        </p:spPr>
        <p:txBody>
          <a:bodyPr vert="horz" wrap="square" lIns="0" tIns="12065" rIns="0" bIns="0" rtlCol="0">
            <a:spAutoFit/>
          </a:bodyPr>
          <a:lstStyle/>
          <a:p>
            <a:pPr marL="1569085" marR="6350" indent="-342900">
              <a:lnSpc>
                <a:spcPct val="100000"/>
              </a:lnSpc>
              <a:spcBef>
                <a:spcPts val="95"/>
              </a:spcBef>
              <a:buFont typeface="Arial"/>
              <a:buChar char="•"/>
              <a:tabLst>
                <a:tab pos="1569085" algn="l"/>
                <a:tab pos="1569720" algn="l"/>
              </a:tabLst>
            </a:pPr>
            <a:r>
              <a:rPr spc="-5" dirty="0"/>
              <a:t>Which remarkable </a:t>
            </a:r>
            <a:r>
              <a:rPr spc="-10" dirty="0"/>
              <a:t>incident happened </a:t>
            </a:r>
            <a:r>
              <a:rPr spc="-5" dirty="0"/>
              <a:t>in the </a:t>
            </a:r>
            <a:r>
              <a:rPr spc="-10" dirty="0"/>
              <a:t>life of Einstein in  1921?</a:t>
            </a:r>
          </a:p>
          <a:p>
            <a:pPr marL="1569085" indent="-342900">
              <a:lnSpc>
                <a:spcPct val="100000"/>
              </a:lnSpc>
              <a:spcBef>
                <a:spcPts val="530"/>
              </a:spcBef>
              <a:buFont typeface="Arial"/>
              <a:buChar char="•"/>
              <a:tabLst>
                <a:tab pos="1569085" algn="l"/>
                <a:tab pos="1569720" algn="l"/>
                <a:tab pos="2183765" algn="l"/>
                <a:tab pos="2647315" algn="l"/>
                <a:tab pos="3617595" algn="l"/>
                <a:tab pos="4283710" algn="l"/>
                <a:tab pos="4632960" algn="l"/>
                <a:tab pos="5108575" algn="l"/>
                <a:tab pos="6143625" algn="l"/>
                <a:tab pos="6492240" algn="l"/>
                <a:tab pos="7678420" algn="l"/>
              </a:tabLst>
            </a:pPr>
            <a:r>
              <a:rPr spc="-5" dirty="0"/>
              <a:t>H</a:t>
            </a:r>
            <a:r>
              <a:rPr spc="-20" dirty="0"/>
              <a:t>o</a:t>
            </a:r>
            <a:r>
              <a:rPr spc="-5" dirty="0"/>
              <a:t>w</a:t>
            </a:r>
            <a:r>
              <a:rPr dirty="0"/>
              <a:t>	</a:t>
            </a:r>
            <a:r>
              <a:rPr spc="-10" dirty="0"/>
              <a:t>di</a:t>
            </a:r>
            <a:r>
              <a:rPr spc="-5" dirty="0"/>
              <a:t>d</a:t>
            </a:r>
            <a:r>
              <a:rPr dirty="0"/>
              <a:t>	</a:t>
            </a:r>
            <a:r>
              <a:rPr spc="-5" dirty="0"/>
              <a:t>E</a:t>
            </a:r>
            <a:r>
              <a:rPr spc="-15" dirty="0"/>
              <a:t>i</a:t>
            </a:r>
            <a:r>
              <a:rPr spc="-10" dirty="0"/>
              <a:t>ns</a:t>
            </a:r>
            <a:r>
              <a:rPr spc="-5" dirty="0"/>
              <a:t>t</a:t>
            </a:r>
            <a:r>
              <a:rPr spc="-10" dirty="0"/>
              <a:t>e</a:t>
            </a:r>
            <a:r>
              <a:rPr spc="-20" dirty="0"/>
              <a:t>i</a:t>
            </a:r>
            <a:r>
              <a:rPr spc="-5" dirty="0"/>
              <a:t>n</a:t>
            </a:r>
            <a:r>
              <a:rPr dirty="0"/>
              <a:t>	</a:t>
            </a:r>
            <a:r>
              <a:rPr spc="-5" dirty="0"/>
              <a:t>r</a:t>
            </a:r>
            <a:r>
              <a:rPr spc="-15" dirty="0"/>
              <a:t>e</a:t>
            </a:r>
            <a:r>
              <a:rPr spc="-10" dirty="0"/>
              <a:t>a</a:t>
            </a:r>
            <a:r>
              <a:rPr spc="-15" dirty="0"/>
              <a:t>c</a:t>
            </a:r>
            <a:r>
              <a:rPr spc="-5" dirty="0"/>
              <a:t>t</a:t>
            </a:r>
            <a:r>
              <a:rPr dirty="0"/>
              <a:t>	</a:t>
            </a:r>
            <a:r>
              <a:rPr spc="-5" dirty="0"/>
              <a:t>to</a:t>
            </a:r>
            <a:r>
              <a:rPr dirty="0"/>
              <a:t>	</a:t>
            </a:r>
            <a:r>
              <a:rPr spc="-10" dirty="0"/>
              <a:t>th</a:t>
            </a:r>
            <a:r>
              <a:rPr spc="-5" dirty="0"/>
              <a:t>e</a:t>
            </a:r>
            <a:r>
              <a:rPr dirty="0"/>
              <a:t>	</a:t>
            </a:r>
            <a:r>
              <a:rPr spc="-10" dirty="0"/>
              <a:t>b</a:t>
            </a:r>
            <a:r>
              <a:rPr spc="-20" dirty="0"/>
              <a:t>o</a:t>
            </a:r>
            <a:r>
              <a:rPr spc="-10" dirty="0"/>
              <a:t>m</a:t>
            </a:r>
            <a:r>
              <a:rPr spc="-15" dirty="0"/>
              <a:t>b</a:t>
            </a:r>
            <a:r>
              <a:rPr dirty="0"/>
              <a:t>i</a:t>
            </a:r>
            <a:r>
              <a:rPr spc="-10" dirty="0"/>
              <a:t>n</a:t>
            </a:r>
            <a:r>
              <a:rPr spc="-5" dirty="0"/>
              <a:t>g</a:t>
            </a:r>
            <a:r>
              <a:rPr dirty="0"/>
              <a:t>	</a:t>
            </a:r>
            <a:r>
              <a:rPr spc="-15" dirty="0"/>
              <a:t>o</a:t>
            </a:r>
            <a:r>
              <a:rPr spc="-5" dirty="0"/>
              <a:t>f</a:t>
            </a:r>
            <a:r>
              <a:rPr dirty="0"/>
              <a:t>	</a:t>
            </a:r>
            <a:r>
              <a:rPr spc="-5" dirty="0"/>
              <a:t>H</a:t>
            </a:r>
            <a:r>
              <a:rPr spc="-15" dirty="0"/>
              <a:t>i</a:t>
            </a:r>
            <a:r>
              <a:rPr spc="-5" dirty="0"/>
              <a:t>r</a:t>
            </a:r>
            <a:r>
              <a:rPr spc="-15" dirty="0"/>
              <a:t>o</a:t>
            </a:r>
            <a:r>
              <a:rPr spc="-10" dirty="0"/>
              <a:t>s</a:t>
            </a:r>
            <a:r>
              <a:rPr spc="-15" dirty="0"/>
              <a:t>h</a:t>
            </a:r>
            <a:r>
              <a:rPr spc="-10" dirty="0"/>
              <a:t>im</a:t>
            </a:r>
            <a:r>
              <a:rPr spc="-5" dirty="0"/>
              <a:t>a</a:t>
            </a:r>
            <a:r>
              <a:rPr dirty="0"/>
              <a:t>	</a:t>
            </a:r>
            <a:r>
              <a:rPr spc="-15" dirty="0"/>
              <a:t>and</a:t>
            </a:r>
          </a:p>
          <a:p>
            <a:pPr marL="1569085">
              <a:lnSpc>
                <a:spcPct val="100000"/>
              </a:lnSpc>
            </a:pPr>
            <a:r>
              <a:rPr spc="-10" dirty="0"/>
              <a:t>Nagasaki?</a:t>
            </a:r>
          </a:p>
          <a:p>
            <a:pPr marL="1569085" indent="-342900">
              <a:lnSpc>
                <a:spcPct val="100000"/>
              </a:lnSpc>
              <a:spcBef>
                <a:spcPts val="525"/>
              </a:spcBef>
              <a:buFont typeface="Arial"/>
              <a:buChar char="•"/>
              <a:tabLst>
                <a:tab pos="1569085" algn="l"/>
                <a:tab pos="1569720" algn="l"/>
              </a:tabLst>
            </a:pPr>
            <a:r>
              <a:rPr spc="-5" dirty="0"/>
              <a:t>What</a:t>
            </a:r>
            <a:r>
              <a:rPr spc="340" dirty="0"/>
              <a:t> </a:t>
            </a:r>
            <a:r>
              <a:rPr spc="-10" dirty="0"/>
              <a:t>did</a:t>
            </a:r>
            <a:r>
              <a:rPr spc="340" dirty="0"/>
              <a:t> </a:t>
            </a:r>
            <a:r>
              <a:rPr spc="-5" dirty="0"/>
              <a:t>Einstein</a:t>
            </a:r>
            <a:r>
              <a:rPr spc="340" dirty="0"/>
              <a:t> </a:t>
            </a:r>
            <a:r>
              <a:rPr spc="-10" dirty="0"/>
              <a:t>call</a:t>
            </a:r>
            <a:r>
              <a:rPr spc="340" dirty="0"/>
              <a:t> </a:t>
            </a:r>
            <a:r>
              <a:rPr spc="-5" dirty="0"/>
              <a:t>his</a:t>
            </a:r>
            <a:r>
              <a:rPr spc="350" dirty="0"/>
              <a:t> </a:t>
            </a:r>
            <a:r>
              <a:rPr spc="-5" dirty="0"/>
              <a:t>desk</a:t>
            </a:r>
            <a:r>
              <a:rPr spc="345" dirty="0"/>
              <a:t> </a:t>
            </a:r>
            <a:r>
              <a:rPr spc="-10" dirty="0"/>
              <a:t>drawer</a:t>
            </a:r>
            <a:r>
              <a:rPr spc="350" dirty="0"/>
              <a:t> </a:t>
            </a:r>
            <a:r>
              <a:rPr spc="-10" dirty="0"/>
              <a:t>at</a:t>
            </a:r>
            <a:r>
              <a:rPr spc="360" dirty="0"/>
              <a:t> </a:t>
            </a:r>
            <a:r>
              <a:rPr spc="-5" dirty="0"/>
              <a:t>the</a:t>
            </a:r>
            <a:r>
              <a:rPr spc="345" dirty="0"/>
              <a:t> </a:t>
            </a:r>
            <a:r>
              <a:rPr spc="-10" dirty="0"/>
              <a:t>patent</a:t>
            </a:r>
            <a:r>
              <a:rPr spc="350" dirty="0"/>
              <a:t> </a:t>
            </a:r>
            <a:r>
              <a:rPr spc="-15" dirty="0"/>
              <a:t>office</a:t>
            </a:r>
            <a:r>
              <a:rPr spc="345" dirty="0"/>
              <a:t> </a:t>
            </a:r>
            <a:r>
              <a:rPr spc="-5" dirty="0"/>
              <a:t>&amp;</a:t>
            </a:r>
          </a:p>
          <a:p>
            <a:pPr marL="1569085">
              <a:lnSpc>
                <a:spcPct val="100000"/>
              </a:lnSpc>
              <a:spcBef>
                <a:spcPts val="5"/>
              </a:spcBef>
            </a:pPr>
            <a:r>
              <a:rPr spc="-10" dirty="0"/>
              <a:t>why?</a:t>
            </a:r>
          </a:p>
          <a:p>
            <a:pPr marL="1569085" indent="-342900">
              <a:lnSpc>
                <a:spcPct val="100000"/>
              </a:lnSpc>
              <a:spcBef>
                <a:spcPts val="530"/>
              </a:spcBef>
              <a:buFont typeface="Arial"/>
              <a:buChar char="•"/>
              <a:tabLst>
                <a:tab pos="1569085" algn="l"/>
                <a:tab pos="1569720" algn="l"/>
              </a:tabLst>
            </a:pPr>
            <a:r>
              <a:rPr spc="-5" dirty="0"/>
              <a:t>What is </a:t>
            </a:r>
            <a:r>
              <a:rPr spc="-10" dirty="0"/>
              <a:t>Einstein’s special theory of</a:t>
            </a:r>
            <a:r>
              <a:rPr spc="65" dirty="0"/>
              <a:t> </a:t>
            </a:r>
            <a:r>
              <a:rPr spc="-10" dirty="0"/>
              <a:t>relativity?</a:t>
            </a:r>
          </a:p>
          <a:p>
            <a:pPr marL="1569085" indent="-342900">
              <a:lnSpc>
                <a:spcPct val="100000"/>
              </a:lnSpc>
              <a:spcBef>
                <a:spcPts val="525"/>
              </a:spcBef>
              <a:buFont typeface="Arial"/>
              <a:buChar char="•"/>
              <a:tabLst>
                <a:tab pos="1569085" algn="l"/>
                <a:tab pos="1569720" algn="l"/>
              </a:tabLst>
            </a:pPr>
            <a:r>
              <a:rPr spc="-5" dirty="0"/>
              <a:t>Why </a:t>
            </a:r>
            <a:r>
              <a:rPr spc="-10" dirty="0"/>
              <a:t>did Einstein play with himself </a:t>
            </a:r>
            <a:r>
              <a:rPr spc="-5" dirty="0"/>
              <a:t>in </a:t>
            </a:r>
            <a:r>
              <a:rPr spc="-10" dirty="0"/>
              <a:t>his</a:t>
            </a:r>
            <a:r>
              <a:rPr spc="85" dirty="0"/>
              <a:t> </a:t>
            </a:r>
            <a:r>
              <a:rPr spc="-10" dirty="0"/>
              <a:t>childhood?</a:t>
            </a:r>
          </a:p>
          <a:p>
            <a:pPr marL="1569085" indent="-342900">
              <a:lnSpc>
                <a:spcPct val="100000"/>
              </a:lnSpc>
              <a:spcBef>
                <a:spcPts val="530"/>
              </a:spcBef>
              <a:buFont typeface="Arial"/>
              <a:buChar char="•"/>
              <a:tabLst>
                <a:tab pos="1569085" algn="l"/>
                <a:tab pos="1569720" algn="l"/>
              </a:tabLst>
            </a:pPr>
            <a:r>
              <a:rPr spc="-5" dirty="0"/>
              <a:t>Why </a:t>
            </a:r>
            <a:r>
              <a:rPr spc="-10" dirty="0"/>
              <a:t>does </a:t>
            </a:r>
            <a:r>
              <a:rPr spc="-5" dirty="0"/>
              <a:t>the world </a:t>
            </a:r>
            <a:r>
              <a:rPr spc="-10" dirty="0"/>
              <a:t>remember Einstein as </a:t>
            </a:r>
            <a:r>
              <a:rPr spc="-5" dirty="0"/>
              <a:t>a </a:t>
            </a:r>
            <a:r>
              <a:rPr spc="-15" dirty="0"/>
              <a:t>‘World</a:t>
            </a:r>
            <a:r>
              <a:rPr spc="85" dirty="0"/>
              <a:t> </a:t>
            </a:r>
            <a:r>
              <a:rPr spc="-10" dirty="0"/>
              <a:t>citizen’?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050" y="140008"/>
            <a:ext cx="8073898" cy="430887"/>
          </a:xfrm>
        </p:spPr>
        <p:txBody>
          <a:bodyPr/>
          <a:lstStyle/>
          <a:p>
            <a:pPr algn="ctr"/>
            <a:r>
              <a:rPr lang="en-US" b="1" dirty="0" smtClean="0">
                <a:solidFill>
                  <a:srgbClr val="FF0000"/>
                </a:solidFill>
              </a:rPr>
              <a:t>THEME</a:t>
            </a:r>
            <a:endParaRPr lang="en-US" b="1" dirty="0">
              <a:solidFill>
                <a:srgbClr val="FF0000"/>
              </a:solidFill>
            </a:endParaRPr>
          </a:p>
        </p:txBody>
      </p:sp>
      <p:sp>
        <p:nvSpPr>
          <p:cNvPr id="3" name="Text Placeholder 2"/>
          <p:cNvSpPr>
            <a:spLocks noGrp="1"/>
          </p:cNvSpPr>
          <p:nvPr>
            <p:ph type="body" idx="1"/>
          </p:nvPr>
        </p:nvSpPr>
        <p:spPr>
          <a:xfrm>
            <a:off x="152400" y="590550"/>
            <a:ext cx="8763000" cy="3956276"/>
          </a:xfrm>
        </p:spPr>
        <p:txBody>
          <a:bodyPr/>
          <a:lstStyle/>
          <a:p>
            <a:pPr algn="just">
              <a:lnSpc>
                <a:spcPct val="200000"/>
              </a:lnSpc>
            </a:pPr>
            <a:r>
              <a:rPr lang="en-US" dirty="0" smtClean="0"/>
              <a:t>This brief sketch of the life and achievements of the great genius Albert Einstein, reveals that extraordinary personalities with exceptional intellectual capabilities are not necessarily noticed during the early years. The author focuses on two aspects of Einstein’s personality –as a scientist and as a human being . As a scientist , his </a:t>
            </a:r>
            <a:r>
              <a:rPr lang="en-US" dirty="0" err="1" smtClean="0"/>
              <a:t>marvellous</a:t>
            </a:r>
            <a:r>
              <a:rPr lang="en-US" dirty="0" smtClean="0"/>
              <a:t> discoveries created a revolution and as a human being, he worked towards peace and democracy in the world.</a:t>
            </a:r>
            <a:endParaRPr lang="en-US" dirty="0"/>
          </a:p>
        </p:txBody>
      </p:sp>
    </p:spTree>
    <p:extLst>
      <p:ext uri="{BB962C8B-B14F-4D97-AF65-F5344CB8AC3E}">
        <p14:creationId xmlns:p14="http://schemas.microsoft.com/office/powerpoint/2010/main" val="4193205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050" y="140008"/>
            <a:ext cx="8073898" cy="430887"/>
          </a:xfrm>
        </p:spPr>
        <p:txBody>
          <a:bodyPr/>
          <a:lstStyle/>
          <a:p>
            <a:pPr algn="ctr"/>
            <a:r>
              <a:rPr lang="en-US" b="1" dirty="0" smtClean="0">
                <a:solidFill>
                  <a:srgbClr val="FF0000"/>
                </a:solidFill>
              </a:rPr>
              <a:t>TITLE</a:t>
            </a:r>
            <a:endParaRPr lang="en-US" b="1" dirty="0">
              <a:solidFill>
                <a:srgbClr val="FF0000"/>
              </a:solidFill>
            </a:endParaRPr>
          </a:p>
        </p:txBody>
      </p:sp>
      <p:sp>
        <p:nvSpPr>
          <p:cNvPr id="3" name="Text Placeholder 2"/>
          <p:cNvSpPr>
            <a:spLocks noGrp="1"/>
          </p:cNvSpPr>
          <p:nvPr>
            <p:ph type="body" idx="1"/>
          </p:nvPr>
        </p:nvSpPr>
        <p:spPr>
          <a:xfrm>
            <a:off x="152400" y="742950"/>
            <a:ext cx="8455913" cy="3956276"/>
          </a:xfrm>
        </p:spPr>
        <p:txBody>
          <a:bodyPr/>
          <a:lstStyle/>
          <a:p>
            <a:pPr algn="just">
              <a:lnSpc>
                <a:spcPct val="200000"/>
              </a:lnSpc>
            </a:pPr>
            <a:r>
              <a:rPr lang="en-US" dirty="0" smtClean="0"/>
              <a:t>The title of this biographical feature “ A Truly Beautiful Mind” is very appropriate as it encompasses both the intelligence of Einstein and his humanistic tendencies. As a genius , he made an immense contribution to the world of science by presenting startling theories and as a human being, he preached for peace and democracy. Thus, his mind was really beautiful and teeming with new ideas and human concerns. </a:t>
            </a:r>
            <a:endParaRPr lang="en-US" dirty="0"/>
          </a:p>
        </p:txBody>
      </p:sp>
    </p:spTree>
    <p:extLst>
      <p:ext uri="{BB962C8B-B14F-4D97-AF65-F5344CB8AC3E}">
        <p14:creationId xmlns:p14="http://schemas.microsoft.com/office/powerpoint/2010/main" val="3326920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050" y="140008"/>
            <a:ext cx="8073898" cy="430887"/>
          </a:xfrm>
        </p:spPr>
        <p:txBody>
          <a:bodyPr/>
          <a:lstStyle/>
          <a:p>
            <a:pPr algn="ctr"/>
            <a:r>
              <a:rPr lang="en-US" b="1" dirty="0" smtClean="0">
                <a:solidFill>
                  <a:srgbClr val="FF0000"/>
                </a:solidFill>
              </a:rPr>
              <a:t>MESSAGE</a:t>
            </a:r>
            <a:endParaRPr lang="en-US" b="1" dirty="0">
              <a:solidFill>
                <a:srgbClr val="FF0000"/>
              </a:solidFill>
            </a:endParaRPr>
          </a:p>
        </p:txBody>
      </p:sp>
      <p:sp>
        <p:nvSpPr>
          <p:cNvPr id="3" name="Text Placeholder 2"/>
          <p:cNvSpPr>
            <a:spLocks noGrp="1"/>
          </p:cNvSpPr>
          <p:nvPr>
            <p:ph type="body" idx="1"/>
          </p:nvPr>
        </p:nvSpPr>
        <p:spPr>
          <a:xfrm>
            <a:off x="152400" y="819150"/>
            <a:ext cx="8839200" cy="3956276"/>
          </a:xfrm>
        </p:spPr>
        <p:txBody>
          <a:bodyPr/>
          <a:lstStyle/>
          <a:p>
            <a:pPr algn="just">
              <a:lnSpc>
                <a:spcPct val="200000"/>
              </a:lnSpc>
            </a:pPr>
            <a:r>
              <a:rPr lang="en-US" dirty="0" smtClean="0"/>
              <a:t>This account of the life and personality of the famous scientist Einstein gives us the message that a beautiful mind possesses not only innovative ideas but also make sincere efforts to use these ideas for the well being of mankind. Science should be solely devoted to the promotion of worldwide peace and prosperity. If used for destructive purposes, the scientific inventions and discoveries can wreak havoc on the earth. </a:t>
            </a:r>
            <a:endParaRPr lang="en-US" dirty="0"/>
          </a:p>
        </p:txBody>
      </p:sp>
    </p:spTree>
    <p:extLst>
      <p:ext uri="{BB962C8B-B14F-4D97-AF65-F5344CB8AC3E}">
        <p14:creationId xmlns:p14="http://schemas.microsoft.com/office/powerpoint/2010/main" val="46614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4565" rIns="0" bIns="0" rtlCol="0">
            <a:spAutoFit/>
          </a:bodyPr>
          <a:lstStyle/>
          <a:p>
            <a:pPr marL="5240655">
              <a:lnSpc>
                <a:spcPct val="100000"/>
              </a:lnSpc>
              <a:spcBef>
                <a:spcPts val="95"/>
              </a:spcBef>
            </a:pPr>
            <a:r>
              <a:rPr spc="-5" dirty="0">
                <a:solidFill>
                  <a:srgbClr val="C000C0"/>
                </a:solidFill>
              </a:rPr>
              <a:t>A </a:t>
            </a:r>
            <a:r>
              <a:rPr spc="-20" dirty="0">
                <a:solidFill>
                  <a:srgbClr val="C000C0"/>
                </a:solidFill>
              </a:rPr>
              <a:t>Truly </a:t>
            </a:r>
            <a:r>
              <a:rPr spc="-10" dirty="0">
                <a:solidFill>
                  <a:srgbClr val="C000C0"/>
                </a:solidFill>
              </a:rPr>
              <a:t>Beautiful</a:t>
            </a:r>
            <a:r>
              <a:rPr spc="-145" dirty="0">
                <a:solidFill>
                  <a:srgbClr val="C000C0"/>
                </a:solidFill>
              </a:rPr>
              <a:t> </a:t>
            </a:r>
            <a:r>
              <a:rPr spc="-10" dirty="0">
                <a:solidFill>
                  <a:srgbClr val="C000C0"/>
                </a:solidFill>
              </a:rPr>
              <a:t>Mind</a:t>
            </a:r>
          </a:p>
        </p:txBody>
      </p:sp>
      <p:sp>
        <p:nvSpPr>
          <p:cNvPr id="3" name="object 3"/>
          <p:cNvSpPr txBox="1"/>
          <p:nvPr/>
        </p:nvSpPr>
        <p:spPr>
          <a:xfrm>
            <a:off x="2065147" y="883158"/>
            <a:ext cx="2998470" cy="2159000"/>
          </a:xfrm>
          <a:prstGeom prst="rect">
            <a:avLst/>
          </a:prstGeom>
        </p:spPr>
        <p:txBody>
          <a:bodyPr vert="horz" wrap="square" lIns="0" tIns="12065" rIns="0" bIns="0" rtlCol="0">
            <a:spAutoFit/>
          </a:bodyPr>
          <a:lstStyle/>
          <a:p>
            <a:pPr marL="12700" marR="5080" algn="just">
              <a:lnSpc>
                <a:spcPct val="100000"/>
              </a:lnSpc>
              <a:spcBef>
                <a:spcPts val="95"/>
              </a:spcBef>
            </a:pPr>
            <a:r>
              <a:rPr sz="2800" spc="-5" dirty="0">
                <a:latin typeface="Arial Narrow"/>
                <a:cs typeface="Arial Narrow"/>
              </a:rPr>
              <a:t>The </a:t>
            </a:r>
            <a:r>
              <a:rPr sz="2800" spc="-10" dirty="0">
                <a:latin typeface="Arial Narrow"/>
                <a:cs typeface="Arial Narrow"/>
              </a:rPr>
              <a:t>story </a:t>
            </a:r>
            <a:r>
              <a:rPr sz="2800" spc="-5" dirty="0">
                <a:latin typeface="Arial Narrow"/>
                <a:cs typeface="Arial Narrow"/>
              </a:rPr>
              <a:t>recounts the  life of an </a:t>
            </a:r>
            <a:r>
              <a:rPr sz="2800" spc="-10" dirty="0">
                <a:latin typeface="Arial Narrow"/>
                <a:cs typeface="Arial Narrow"/>
              </a:rPr>
              <a:t>outstanding  </a:t>
            </a:r>
            <a:r>
              <a:rPr sz="2800" spc="-5" dirty="0">
                <a:latin typeface="Arial Narrow"/>
                <a:cs typeface="Arial Narrow"/>
              </a:rPr>
              <a:t>scientific </a:t>
            </a:r>
            <a:r>
              <a:rPr sz="2800" spc="-20" dirty="0">
                <a:latin typeface="Arial Narrow"/>
                <a:cs typeface="Arial Narrow"/>
              </a:rPr>
              <a:t>personality,  </a:t>
            </a:r>
            <a:r>
              <a:rPr sz="2800" spc="-5" dirty="0">
                <a:latin typeface="Arial Narrow"/>
                <a:cs typeface="Arial Narrow"/>
              </a:rPr>
              <a:t>Albert Einstein, </a:t>
            </a:r>
            <a:r>
              <a:rPr sz="2800" spc="-10" dirty="0">
                <a:latin typeface="Arial Narrow"/>
                <a:cs typeface="Arial Narrow"/>
              </a:rPr>
              <a:t>from  his </a:t>
            </a:r>
            <a:r>
              <a:rPr sz="2800" spc="-5" dirty="0">
                <a:latin typeface="Arial Narrow"/>
                <a:cs typeface="Arial Narrow"/>
              </a:rPr>
              <a:t>birth, </a:t>
            </a:r>
            <a:r>
              <a:rPr sz="2800" spc="-10" dirty="0">
                <a:latin typeface="Arial Narrow"/>
                <a:cs typeface="Arial Narrow"/>
              </a:rPr>
              <a:t>till his</a:t>
            </a:r>
            <a:r>
              <a:rPr sz="2800" spc="35" dirty="0">
                <a:latin typeface="Arial Narrow"/>
                <a:cs typeface="Arial Narrow"/>
              </a:rPr>
              <a:t> </a:t>
            </a:r>
            <a:r>
              <a:rPr sz="2800" spc="-10" dirty="0">
                <a:latin typeface="Arial Narrow"/>
                <a:cs typeface="Arial Narrow"/>
              </a:rPr>
              <a:t>death.</a:t>
            </a:r>
            <a:endParaRPr sz="2800">
              <a:latin typeface="Arial Narrow"/>
              <a:cs typeface="Arial Narrow"/>
            </a:endParaRPr>
          </a:p>
        </p:txBody>
      </p:sp>
      <p:sp>
        <p:nvSpPr>
          <p:cNvPr id="4" name="object 4"/>
          <p:cNvSpPr/>
          <p:nvPr/>
        </p:nvSpPr>
        <p:spPr>
          <a:xfrm>
            <a:off x="5358384" y="999744"/>
            <a:ext cx="3142488" cy="357225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92579" y="140008"/>
            <a:ext cx="6516370" cy="3684270"/>
          </a:xfrm>
          <a:prstGeom prst="rect">
            <a:avLst/>
          </a:prstGeom>
        </p:spPr>
        <p:txBody>
          <a:bodyPr vert="horz" wrap="square" lIns="0" tIns="134620" rIns="0" bIns="0" rtlCol="0">
            <a:spAutoFit/>
          </a:bodyPr>
          <a:lstStyle/>
          <a:p>
            <a:pPr marL="12700" indent="3670300" algn="just">
              <a:lnSpc>
                <a:spcPct val="100000"/>
              </a:lnSpc>
              <a:spcBef>
                <a:spcPts val="1060"/>
              </a:spcBef>
            </a:pPr>
            <a:r>
              <a:rPr sz="2800" spc="-5" dirty="0">
                <a:solidFill>
                  <a:srgbClr val="C000C0"/>
                </a:solidFill>
                <a:latin typeface="Arial Narrow"/>
                <a:cs typeface="Arial Narrow"/>
              </a:rPr>
              <a:t>A </a:t>
            </a:r>
            <a:r>
              <a:rPr sz="2800" spc="-20" dirty="0">
                <a:solidFill>
                  <a:srgbClr val="C000C0"/>
                </a:solidFill>
                <a:latin typeface="Arial Narrow"/>
                <a:cs typeface="Arial Narrow"/>
              </a:rPr>
              <a:t>Truly </a:t>
            </a:r>
            <a:r>
              <a:rPr sz="2800" spc="-10" dirty="0">
                <a:solidFill>
                  <a:srgbClr val="C000C0"/>
                </a:solidFill>
                <a:latin typeface="Arial Narrow"/>
                <a:cs typeface="Arial Narrow"/>
              </a:rPr>
              <a:t>Beautiful</a:t>
            </a:r>
            <a:r>
              <a:rPr sz="2800" spc="-145" dirty="0">
                <a:solidFill>
                  <a:srgbClr val="C000C0"/>
                </a:solidFill>
                <a:latin typeface="Arial Narrow"/>
                <a:cs typeface="Arial Narrow"/>
              </a:rPr>
              <a:t> </a:t>
            </a:r>
            <a:r>
              <a:rPr sz="2800" spc="-10" dirty="0">
                <a:solidFill>
                  <a:srgbClr val="C000C0"/>
                </a:solidFill>
                <a:latin typeface="Arial Narrow"/>
                <a:cs typeface="Arial Narrow"/>
              </a:rPr>
              <a:t>Mind</a:t>
            </a:r>
            <a:endParaRPr sz="2800">
              <a:latin typeface="Arial Narrow"/>
              <a:cs typeface="Arial Narrow"/>
            </a:endParaRPr>
          </a:p>
          <a:p>
            <a:pPr marL="12700" marR="5715" algn="just">
              <a:lnSpc>
                <a:spcPct val="100000"/>
              </a:lnSpc>
              <a:spcBef>
                <a:spcPts val="960"/>
              </a:spcBef>
            </a:pPr>
            <a:r>
              <a:rPr sz="2800" spc="-5" dirty="0">
                <a:latin typeface="Arial Narrow"/>
                <a:cs typeface="Arial Narrow"/>
              </a:rPr>
              <a:t>Albert Einstein was born on 14th March </a:t>
            </a:r>
            <a:r>
              <a:rPr sz="2800" dirty="0">
                <a:latin typeface="Arial Narrow"/>
                <a:cs typeface="Arial Narrow"/>
              </a:rPr>
              <a:t>in </a:t>
            </a:r>
            <a:r>
              <a:rPr sz="2800" spc="-5" dirty="0">
                <a:latin typeface="Arial Narrow"/>
                <a:cs typeface="Arial Narrow"/>
              </a:rPr>
              <a:t>1879,  </a:t>
            </a:r>
            <a:r>
              <a:rPr sz="2800" spc="-10" dirty="0">
                <a:latin typeface="Arial Narrow"/>
                <a:cs typeface="Arial Narrow"/>
              </a:rPr>
              <a:t>in </a:t>
            </a:r>
            <a:r>
              <a:rPr sz="2800" spc="-5" dirty="0">
                <a:latin typeface="Arial Narrow"/>
                <a:cs typeface="Arial Narrow"/>
              </a:rPr>
              <a:t>the German city of Ulm. For about two </a:t>
            </a:r>
            <a:r>
              <a:rPr sz="2800" spc="-10" dirty="0">
                <a:latin typeface="Arial Narrow"/>
                <a:cs typeface="Arial Narrow"/>
              </a:rPr>
              <a:t>and half  years </a:t>
            </a:r>
            <a:r>
              <a:rPr sz="2800" spc="-5" dirty="0">
                <a:latin typeface="Arial Narrow"/>
                <a:cs typeface="Arial Narrow"/>
              </a:rPr>
              <a:t>he </a:t>
            </a:r>
            <a:r>
              <a:rPr sz="2800" spc="-10" dirty="0">
                <a:latin typeface="Arial Narrow"/>
                <a:cs typeface="Arial Narrow"/>
              </a:rPr>
              <a:t>could </a:t>
            </a:r>
            <a:r>
              <a:rPr sz="2800" spc="-5" dirty="0">
                <a:latin typeface="Arial Narrow"/>
                <a:cs typeface="Arial Narrow"/>
              </a:rPr>
              <a:t>not speak </a:t>
            </a:r>
            <a:r>
              <a:rPr sz="2800" spc="-10" dirty="0">
                <a:latin typeface="Arial Narrow"/>
                <a:cs typeface="Arial Narrow"/>
              </a:rPr>
              <a:t>and </a:t>
            </a:r>
            <a:r>
              <a:rPr sz="2800" spc="-5" dirty="0">
                <a:latin typeface="Arial Narrow"/>
                <a:cs typeface="Arial Narrow"/>
              </a:rPr>
              <a:t>when he did </a:t>
            </a:r>
            <a:r>
              <a:rPr sz="2800" spc="-10" dirty="0">
                <a:latin typeface="Arial Narrow"/>
                <a:cs typeface="Arial Narrow"/>
              </a:rPr>
              <a:t>learn  </a:t>
            </a:r>
            <a:r>
              <a:rPr sz="2800" spc="-5" dirty="0">
                <a:latin typeface="Arial Narrow"/>
                <a:cs typeface="Arial Narrow"/>
              </a:rPr>
              <a:t>to speak, he uttered every word twice. His  </a:t>
            </a:r>
            <a:r>
              <a:rPr sz="2800" spc="-10" dirty="0">
                <a:latin typeface="Arial Narrow"/>
                <a:cs typeface="Arial Narrow"/>
              </a:rPr>
              <a:t>playmates called </a:t>
            </a:r>
            <a:r>
              <a:rPr sz="2800" spc="-5" dirty="0">
                <a:latin typeface="Arial Narrow"/>
                <a:cs typeface="Arial Narrow"/>
              </a:rPr>
              <a:t>him “Brother Boring”, </a:t>
            </a:r>
            <a:r>
              <a:rPr sz="2800" spc="-15" dirty="0">
                <a:latin typeface="Arial Narrow"/>
                <a:cs typeface="Arial Narrow"/>
              </a:rPr>
              <a:t>and </a:t>
            </a:r>
            <a:r>
              <a:rPr sz="2800" spc="-10" dirty="0">
                <a:latin typeface="Arial Narrow"/>
                <a:cs typeface="Arial Narrow"/>
              </a:rPr>
              <a:t>his  mother </a:t>
            </a:r>
            <a:r>
              <a:rPr sz="2800" spc="-5" dirty="0">
                <a:latin typeface="Arial Narrow"/>
                <a:cs typeface="Arial Narrow"/>
              </a:rPr>
              <a:t>regarded him a freak </a:t>
            </a:r>
            <a:r>
              <a:rPr sz="2800" spc="-10" dirty="0">
                <a:latin typeface="Arial Narrow"/>
                <a:cs typeface="Arial Narrow"/>
              </a:rPr>
              <a:t>because </a:t>
            </a:r>
            <a:r>
              <a:rPr sz="2800" spc="-5" dirty="0">
                <a:latin typeface="Arial Narrow"/>
                <a:cs typeface="Arial Narrow"/>
              </a:rPr>
              <a:t>of </a:t>
            </a:r>
            <a:r>
              <a:rPr sz="2800" spc="-10" dirty="0">
                <a:latin typeface="Arial Narrow"/>
                <a:cs typeface="Arial Narrow"/>
              </a:rPr>
              <a:t>the  abnormally large size </a:t>
            </a:r>
            <a:r>
              <a:rPr sz="2800" spc="-5" dirty="0">
                <a:latin typeface="Arial Narrow"/>
                <a:cs typeface="Arial Narrow"/>
              </a:rPr>
              <a:t>of his</a:t>
            </a:r>
            <a:r>
              <a:rPr sz="2800" spc="85" dirty="0">
                <a:latin typeface="Arial Narrow"/>
                <a:cs typeface="Arial Narrow"/>
              </a:rPr>
              <a:t> </a:t>
            </a:r>
            <a:r>
              <a:rPr sz="2800" spc="-10" dirty="0">
                <a:latin typeface="Arial Narrow"/>
                <a:cs typeface="Arial Narrow"/>
              </a:rPr>
              <a:t>head.</a:t>
            </a:r>
            <a:endParaRPr sz="2800">
              <a:latin typeface="Arial Narrow"/>
              <a:cs typeface="Arial Narrow"/>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4565" rIns="0" bIns="0" rtlCol="0">
            <a:spAutoFit/>
          </a:bodyPr>
          <a:lstStyle/>
          <a:p>
            <a:pPr marL="5240655">
              <a:lnSpc>
                <a:spcPct val="100000"/>
              </a:lnSpc>
              <a:spcBef>
                <a:spcPts val="95"/>
              </a:spcBef>
            </a:pPr>
            <a:r>
              <a:rPr spc="-5" dirty="0">
                <a:solidFill>
                  <a:srgbClr val="C000C0"/>
                </a:solidFill>
              </a:rPr>
              <a:t>A </a:t>
            </a:r>
            <a:r>
              <a:rPr spc="-20" dirty="0">
                <a:solidFill>
                  <a:srgbClr val="C000C0"/>
                </a:solidFill>
              </a:rPr>
              <a:t>Truly </a:t>
            </a:r>
            <a:r>
              <a:rPr spc="-10" dirty="0">
                <a:solidFill>
                  <a:srgbClr val="C000C0"/>
                </a:solidFill>
              </a:rPr>
              <a:t>Beautiful</a:t>
            </a:r>
            <a:r>
              <a:rPr spc="-145" dirty="0">
                <a:solidFill>
                  <a:srgbClr val="C000C0"/>
                </a:solidFill>
              </a:rPr>
              <a:t> </a:t>
            </a:r>
            <a:r>
              <a:rPr spc="-10" dirty="0">
                <a:solidFill>
                  <a:srgbClr val="C000C0"/>
                </a:solidFill>
              </a:rPr>
              <a:t>Mind</a:t>
            </a:r>
          </a:p>
        </p:txBody>
      </p:sp>
      <p:sp>
        <p:nvSpPr>
          <p:cNvPr id="3" name="object 3"/>
          <p:cNvSpPr txBox="1"/>
          <p:nvPr/>
        </p:nvSpPr>
        <p:spPr>
          <a:xfrm>
            <a:off x="2092579" y="725004"/>
            <a:ext cx="3425825" cy="2586990"/>
          </a:xfrm>
          <a:prstGeom prst="rect">
            <a:avLst/>
          </a:prstGeom>
        </p:spPr>
        <p:txBody>
          <a:bodyPr vert="horz" wrap="square" lIns="0" tIns="13335" rIns="0" bIns="0" rtlCol="0">
            <a:spAutoFit/>
          </a:bodyPr>
          <a:lstStyle/>
          <a:p>
            <a:pPr marL="12700" marR="5080">
              <a:lnSpc>
                <a:spcPct val="120000"/>
              </a:lnSpc>
              <a:spcBef>
                <a:spcPts val="105"/>
              </a:spcBef>
            </a:pPr>
            <a:r>
              <a:rPr sz="2800" spc="-5" dirty="0">
                <a:latin typeface="Arial Narrow"/>
                <a:cs typeface="Arial Narrow"/>
              </a:rPr>
              <a:t>At school, </a:t>
            </a:r>
            <a:r>
              <a:rPr sz="2800" spc="-10" dirty="0">
                <a:latin typeface="Arial Narrow"/>
                <a:cs typeface="Arial Narrow"/>
              </a:rPr>
              <a:t>his Headmaster  </a:t>
            </a:r>
            <a:r>
              <a:rPr sz="2800" spc="-5" dirty="0">
                <a:latin typeface="Arial Narrow"/>
                <a:cs typeface="Arial Narrow"/>
              </a:rPr>
              <a:t>regarded </a:t>
            </a:r>
            <a:r>
              <a:rPr sz="2800" spc="-10" dirty="0">
                <a:latin typeface="Arial Narrow"/>
                <a:cs typeface="Arial Narrow"/>
              </a:rPr>
              <a:t>him </a:t>
            </a:r>
            <a:r>
              <a:rPr sz="2800" spc="-5" dirty="0">
                <a:latin typeface="Arial Narrow"/>
                <a:cs typeface="Arial Narrow"/>
              </a:rPr>
              <a:t>as </a:t>
            </a:r>
            <a:r>
              <a:rPr sz="2800" spc="-10" dirty="0">
                <a:latin typeface="Arial Narrow"/>
                <a:cs typeface="Arial Narrow"/>
              </a:rPr>
              <a:t>stupid  and good </a:t>
            </a:r>
            <a:r>
              <a:rPr sz="2800" spc="-5" dirty="0">
                <a:latin typeface="Arial Narrow"/>
                <a:cs typeface="Arial Narrow"/>
              </a:rPr>
              <a:t>for</a:t>
            </a:r>
            <a:r>
              <a:rPr sz="2800" spc="-10" dirty="0">
                <a:latin typeface="Arial Narrow"/>
                <a:cs typeface="Arial Narrow"/>
              </a:rPr>
              <a:t> nothing.</a:t>
            </a:r>
            <a:endParaRPr sz="2800">
              <a:latin typeface="Arial Narrow"/>
              <a:cs typeface="Arial Narrow"/>
            </a:endParaRPr>
          </a:p>
          <a:p>
            <a:pPr marL="12700" marR="861694">
              <a:lnSpc>
                <a:spcPct val="120000"/>
              </a:lnSpc>
            </a:pPr>
            <a:r>
              <a:rPr sz="2800" spc="-5" dirty="0">
                <a:latin typeface="Arial Narrow"/>
                <a:cs typeface="Arial Narrow"/>
              </a:rPr>
              <a:t>But he proved</a:t>
            </a:r>
            <a:r>
              <a:rPr sz="2800" spc="-55" dirty="0">
                <a:latin typeface="Arial Narrow"/>
                <a:cs typeface="Arial Narrow"/>
              </a:rPr>
              <a:t> </a:t>
            </a:r>
            <a:r>
              <a:rPr sz="2800" spc="-10" dirty="0">
                <a:latin typeface="Arial Narrow"/>
                <a:cs typeface="Arial Narrow"/>
              </a:rPr>
              <a:t>them  </a:t>
            </a:r>
            <a:r>
              <a:rPr sz="2800" spc="-5" dirty="0">
                <a:latin typeface="Arial Narrow"/>
                <a:cs typeface="Arial Narrow"/>
              </a:rPr>
              <a:t>all wrong.</a:t>
            </a:r>
            <a:endParaRPr sz="2800">
              <a:latin typeface="Arial Narrow"/>
              <a:cs typeface="Arial Narrow"/>
            </a:endParaRPr>
          </a:p>
        </p:txBody>
      </p:sp>
      <p:sp>
        <p:nvSpPr>
          <p:cNvPr id="4" name="object 4"/>
          <p:cNvSpPr/>
          <p:nvPr/>
        </p:nvSpPr>
        <p:spPr>
          <a:xfrm>
            <a:off x="5498591" y="1069847"/>
            <a:ext cx="3060191" cy="350367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92579" y="182270"/>
            <a:ext cx="6516370" cy="4495800"/>
          </a:xfrm>
          <a:prstGeom prst="rect">
            <a:avLst/>
          </a:prstGeom>
        </p:spPr>
        <p:txBody>
          <a:bodyPr vert="horz" wrap="square" lIns="0" tIns="92075" rIns="0" bIns="0" rtlCol="0">
            <a:spAutoFit/>
          </a:bodyPr>
          <a:lstStyle/>
          <a:p>
            <a:pPr marL="12700" indent="3670300" algn="just">
              <a:lnSpc>
                <a:spcPct val="100000"/>
              </a:lnSpc>
              <a:spcBef>
                <a:spcPts val="725"/>
              </a:spcBef>
            </a:pPr>
            <a:r>
              <a:rPr sz="2800" spc="-5" dirty="0">
                <a:solidFill>
                  <a:srgbClr val="C000C0"/>
                </a:solidFill>
                <a:latin typeface="Arial Narrow"/>
                <a:cs typeface="Arial Narrow"/>
              </a:rPr>
              <a:t>A </a:t>
            </a:r>
            <a:r>
              <a:rPr sz="2800" spc="-20" dirty="0">
                <a:solidFill>
                  <a:srgbClr val="C000C0"/>
                </a:solidFill>
                <a:latin typeface="Arial Narrow"/>
                <a:cs typeface="Arial Narrow"/>
              </a:rPr>
              <a:t>Truly </a:t>
            </a:r>
            <a:r>
              <a:rPr sz="2800" spc="-10" dirty="0">
                <a:solidFill>
                  <a:srgbClr val="C000C0"/>
                </a:solidFill>
                <a:latin typeface="Arial Narrow"/>
                <a:cs typeface="Arial Narrow"/>
              </a:rPr>
              <a:t>Beautiful</a:t>
            </a:r>
            <a:r>
              <a:rPr sz="2800" spc="-145" dirty="0">
                <a:solidFill>
                  <a:srgbClr val="C000C0"/>
                </a:solidFill>
                <a:latin typeface="Arial Narrow"/>
                <a:cs typeface="Arial Narrow"/>
              </a:rPr>
              <a:t> </a:t>
            </a:r>
            <a:r>
              <a:rPr sz="2800" spc="-10" dirty="0">
                <a:solidFill>
                  <a:srgbClr val="C000C0"/>
                </a:solidFill>
                <a:latin typeface="Arial Narrow"/>
                <a:cs typeface="Arial Narrow"/>
              </a:rPr>
              <a:t>Mind</a:t>
            </a:r>
            <a:endParaRPr sz="2800">
              <a:latin typeface="Arial Narrow"/>
              <a:cs typeface="Arial Narrow"/>
            </a:endParaRPr>
          </a:p>
          <a:p>
            <a:pPr marL="12700" marR="5080" algn="just">
              <a:lnSpc>
                <a:spcPct val="90000"/>
              </a:lnSpc>
              <a:spcBef>
                <a:spcPts val="965"/>
              </a:spcBef>
            </a:pPr>
            <a:r>
              <a:rPr sz="2800" spc="-10" dirty="0">
                <a:latin typeface="Arial Narrow"/>
                <a:cs typeface="Arial Narrow"/>
              </a:rPr>
              <a:t>At </a:t>
            </a:r>
            <a:r>
              <a:rPr sz="2800" spc="-5" dirty="0">
                <a:latin typeface="Arial Narrow"/>
                <a:cs typeface="Arial Narrow"/>
              </a:rPr>
              <a:t>the </a:t>
            </a:r>
            <a:r>
              <a:rPr sz="2800" spc="-10" dirty="0">
                <a:latin typeface="Arial Narrow"/>
                <a:cs typeface="Arial Narrow"/>
              </a:rPr>
              <a:t>age </a:t>
            </a:r>
            <a:r>
              <a:rPr sz="2800" spc="-5" dirty="0">
                <a:latin typeface="Arial Narrow"/>
                <a:cs typeface="Arial Narrow"/>
              </a:rPr>
              <a:t>of 6, on </a:t>
            </a:r>
            <a:r>
              <a:rPr sz="2800" spc="-10" dirty="0">
                <a:latin typeface="Arial Narrow"/>
                <a:cs typeface="Arial Narrow"/>
              </a:rPr>
              <a:t>behest </a:t>
            </a:r>
            <a:r>
              <a:rPr sz="2800" spc="-5" dirty="0">
                <a:latin typeface="Arial Narrow"/>
                <a:cs typeface="Arial Narrow"/>
              </a:rPr>
              <a:t>of his </a:t>
            </a:r>
            <a:r>
              <a:rPr sz="2800" spc="-25" dirty="0">
                <a:latin typeface="Arial Narrow"/>
                <a:cs typeface="Arial Narrow"/>
              </a:rPr>
              <a:t>mother, </a:t>
            </a:r>
            <a:r>
              <a:rPr sz="2800" spc="-10" dirty="0">
                <a:latin typeface="Arial Narrow"/>
                <a:cs typeface="Arial Narrow"/>
              </a:rPr>
              <a:t>he  learned </a:t>
            </a:r>
            <a:r>
              <a:rPr sz="2800" spc="-5" dirty="0">
                <a:latin typeface="Arial Narrow"/>
                <a:cs typeface="Arial Narrow"/>
              </a:rPr>
              <a:t>to </a:t>
            </a:r>
            <a:r>
              <a:rPr sz="2800" spc="-10" dirty="0">
                <a:latin typeface="Arial Narrow"/>
                <a:cs typeface="Arial Narrow"/>
              </a:rPr>
              <a:t>play </a:t>
            </a:r>
            <a:r>
              <a:rPr sz="2800" spc="-5" dirty="0">
                <a:latin typeface="Arial Narrow"/>
                <a:cs typeface="Arial Narrow"/>
              </a:rPr>
              <a:t>the violin. He became a gifted  violinist. </a:t>
            </a:r>
            <a:r>
              <a:rPr sz="2800" dirty="0">
                <a:latin typeface="Arial Narrow"/>
                <a:cs typeface="Arial Narrow"/>
              </a:rPr>
              <a:t>At </a:t>
            </a:r>
            <a:r>
              <a:rPr sz="2800" spc="-5" dirty="0">
                <a:latin typeface="Arial Narrow"/>
                <a:cs typeface="Arial Narrow"/>
              </a:rPr>
              <a:t>the </a:t>
            </a:r>
            <a:r>
              <a:rPr sz="2800" spc="-10" dirty="0">
                <a:latin typeface="Arial Narrow"/>
                <a:cs typeface="Arial Narrow"/>
              </a:rPr>
              <a:t>age </a:t>
            </a:r>
            <a:r>
              <a:rPr sz="2800" dirty="0">
                <a:latin typeface="Arial Narrow"/>
                <a:cs typeface="Arial Narrow"/>
              </a:rPr>
              <a:t>of </a:t>
            </a:r>
            <a:r>
              <a:rPr sz="2800" spc="-5" dirty="0">
                <a:latin typeface="Arial Narrow"/>
                <a:cs typeface="Arial Narrow"/>
              </a:rPr>
              <a:t>15, his family shifted </a:t>
            </a:r>
            <a:r>
              <a:rPr sz="2800" spc="-10" dirty="0">
                <a:latin typeface="Arial Narrow"/>
                <a:cs typeface="Arial Narrow"/>
              </a:rPr>
              <a:t>to  </a:t>
            </a:r>
            <a:r>
              <a:rPr sz="2800" spc="-5" dirty="0">
                <a:latin typeface="Arial Narrow"/>
                <a:cs typeface="Arial Narrow"/>
              </a:rPr>
              <a:t>Munich. He did not feel at ease with the</a:t>
            </a:r>
            <a:r>
              <a:rPr sz="2800" spc="330" dirty="0">
                <a:latin typeface="Arial Narrow"/>
                <a:cs typeface="Arial Narrow"/>
              </a:rPr>
              <a:t> </a:t>
            </a:r>
            <a:r>
              <a:rPr sz="2800" spc="-5" dirty="0">
                <a:latin typeface="Arial Narrow"/>
                <a:cs typeface="Arial Narrow"/>
              </a:rPr>
              <a:t>strict  regimentation of the school and left </a:t>
            </a:r>
            <a:r>
              <a:rPr sz="2800" spc="-10" dirty="0">
                <a:latin typeface="Arial Narrow"/>
                <a:cs typeface="Arial Narrow"/>
              </a:rPr>
              <a:t>it </a:t>
            </a:r>
            <a:r>
              <a:rPr sz="2800" spc="-5" dirty="0">
                <a:latin typeface="Arial Narrow"/>
                <a:cs typeface="Arial Narrow"/>
              </a:rPr>
              <a:t>for good.  </a:t>
            </a:r>
            <a:r>
              <a:rPr sz="2800" spc="-10" dirty="0">
                <a:latin typeface="Arial Narrow"/>
                <a:cs typeface="Arial Narrow"/>
              </a:rPr>
              <a:t>Later </a:t>
            </a:r>
            <a:r>
              <a:rPr sz="2800" spc="-5" dirty="0">
                <a:latin typeface="Arial Narrow"/>
                <a:cs typeface="Arial Narrow"/>
              </a:rPr>
              <a:t>on, for </a:t>
            </a:r>
            <a:r>
              <a:rPr sz="2800" spc="-10" dirty="0">
                <a:latin typeface="Arial Narrow"/>
                <a:cs typeface="Arial Narrow"/>
              </a:rPr>
              <a:t>higher education, </a:t>
            </a:r>
            <a:r>
              <a:rPr sz="2800" spc="-5" dirty="0">
                <a:latin typeface="Arial Narrow"/>
                <a:cs typeface="Arial Narrow"/>
              </a:rPr>
              <a:t>he joined </a:t>
            </a:r>
            <a:r>
              <a:rPr sz="2800" spc="-10" dirty="0">
                <a:latin typeface="Arial Narrow"/>
                <a:cs typeface="Arial Narrow"/>
              </a:rPr>
              <a:t>the  </a:t>
            </a:r>
            <a:r>
              <a:rPr sz="2800" spc="-5" dirty="0">
                <a:latin typeface="Arial Narrow"/>
                <a:cs typeface="Arial Narrow"/>
              </a:rPr>
              <a:t>University at Zurich </a:t>
            </a:r>
            <a:r>
              <a:rPr sz="2800" spc="-10" dirty="0">
                <a:latin typeface="Arial Narrow"/>
                <a:cs typeface="Arial Narrow"/>
              </a:rPr>
              <a:t>because </a:t>
            </a:r>
            <a:r>
              <a:rPr sz="2800" spc="-5" dirty="0">
                <a:latin typeface="Arial Narrow"/>
                <a:cs typeface="Arial Narrow"/>
              </a:rPr>
              <a:t>the atmosphere  </a:t>
            </a:r>
            <a:r>
              <a:rPr sz="2800" spc="-10" dirty="0">
                <a:latin typeface="Arial Narrow"/>
                <a:cs typeface="Arial Narrow"/>
              </a:rPr>
              <a:t>there </a:t>
            </a:r>
            <a:r>
              <a:rPr sz="2800" spc="-5" dirty="0">
                <a:latin typeface="Arial Narrow"/>
                <a:cs typeface="Arial Narrow"/>
              </a:rPr>
              <a:t>was </a:t>
            </a:r>
            <a:r>
              <a:rPr sz="2800" spc="-10" dirty="0">
                <a:latin typeface="Arial Narrow"/>
                <a:cs typeface="Arial Narrow"/>
              </a:rPr>
              <a:t>more </a:t>
            </a:r>
            <a:r>
              <a:rPr sz="2800" spc="-5" dirty="0">
                <a:latin typeface="Arial Narrow"/>
                <a:cs typeface="Arial Narrow"/>
              </a:rPr>
              <a:t>liberal </a:t>
            </a:r>
            <a:r>
              <a:rPr sz="2800" spc="-10" dirty="0">
                <a:latin typeface="Arial Narrow"/>
                <a:cs typeface="Arial Narrow"/>
              </a:rPr>
              <a:t>and </a:t>
            </a:r>
            <a:r>
              <a:rPr sz="2800" spc="-5" dirty="0">
                <a:latin typeface="Arial Narrow"/>
                <a:cs typeface="Arial Narrow"/>
              </a:rPr>
              <a:t>amenable </a:t>
            </a:r>
            <a:r>
              <a:rPr sz="2800" dirty="0">
                <a:latin typeface="Arial Narrow"/>
                <a:cs typeface="Arial Narrow"/>
              </a:rPr>
              <a:t>to </a:t>
            </a:r>
            <a:r>
              <a:rPr sz="2800" spc="-10" dirty="0">
                <a:latin typeface="Arial Narrow"/>
                <a:cs typeface="Arial Narrow"/>
              </a:rPr>
              <a:t>new  ideas and concepts. </a:t>
            </a:r>
            <a:r>
              <a:rPr sz="2800" spc="-5" dirty="0">
                <a:latin typeface="Arial Narrow"/>
                <a:cs typeface="Arial Narrow"/>
              </a:rPr>
              <a:t>He showed </a:t>
            </a:r>
            <a:r>
              <a:rPr sz="2800" spc="-10" dirty="0">
                <a:latin typeface="Arial Narrow"/>
                <a:cs typeface="Arial Narrow"/>
              </a:rPr>
              <a:t>more </a:t>
            </a:r>
            <a:r>
              <a:rPr sz="2800" spc="-5" dirty="0">
                <a:latin typeface="Arial Narrow"/>
                <a:cs typeface="Arial Narrow"/>
              </a:rPr>
              <a:t>interest </a:t>
            </a:r>
            <a:r>
              <a:rPr sz="2800" spc="-15" dirty="0">
                <a:latin typeface="Arial Narrow"/>
                <a:cs typeface="Arial Narrow"/>
              </a:rPr>
              <a:t>in  </a:t>
            </a:r>
            <a:r>
              <a:rPr sz="2800" spc="-5" dirty="0">
                <a:latin typeface="Arial Narrow"/>
                <a:cs typeface="Arial Narrow"/>
              </a:rPr>
              <a:t>Physics and</a:t>
            </a:r>
            <a:r>
              <a:rPr sz="2800" spc="20" dirty="0">
                <a:latin typeface="Arial Narrow"/>
                <a:cs typeface="Arial Narrow"/>
              </a:rPr>
              <a:t> </a:t>
            </a:r>
            <a:r>
              <a:rPr sz="2800" spc="-10" dirty="0">
                <a:latin typeface="Arial Narrow"/>
                <a:cs typeface="Arial Narrow"/>
              </a:rPr>
              <a:t>Mathematics.</a:t>
            </a:r>
            <a:endParaRPr sz="2800">
              <a:latin typeface="Arial Narrow"/>
              <a:cs typeface="Arial Narrow"/>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4565" rIns="0" bIns="0" rtlCol="0">
            <a:spAutoFit/>
          </a:bodyPr>
          <a:lstStyle/>
          <a:p>
            <a:pPr marL="5240655">
              <a:lnSpc>
                <a:spcPct val="100000"/>
              </a:lnSpc>
              <a:spcBef>
                <a:spcPts val="95"/>
              </a:spcBef>
            </a:pPr>
            <a:r>
              <a:rPr spc="-5" dirty="0">
                <a:solidFill>
                  <a:srgbClr val="C000C0"/>
                </a:solidFill>
              </a:rPr>
              <a:t>A </a:t>
            </a:r>
            <a:r>
              <a:rPr spc="-20" dirty="0">
                <a:solidFill>
                  <a:srgbClr val="C000C0"/>
                </a:solidFill>
              </a:rPr>
              <a:t>Truly </a:t>
            </a:r>
            <a:r>
              <a:rPr spc="-10" dirty="0">
                <a:solidFill>
                  <a:srgbClr val="C000C0"/>
                </a:solidFill>
              </a:rPr>
              <a:t>Beautiful</a:t>
            </a:r>
            <a:r>
              <a:rPr spc="-145" dirty="0">
                <a:solidFill>
                  <a:srgbClr val="C000C0"/>
                </a:solidFill>
              </a:rPr>
              <a:t> </a:t>
            </a:r>
            <a:r>
              <a:rPr spc="-10" dirty="0">
                <a:solidFill>
                  <a:srgbClr val="C000C0"/>
                </a:solidFill>
              </a:rPr>
              <a:t>Mind</a:t>
            </a:r>
          </a:p>
        </p:txBody>
      </p:sp>
      <p:sp>
        <p:nvSpPr>
          <p:cNvPr id="3" name="object 3"/>
          <p:cNvSpPr txBox="1"/>
          <p:nvPr/>
        </p:nvSpPr>
        <p:spPr>
          <a:xfrm>
            <a:off x="1762379" y="1871498"/>
            <a:ext cx="697865" cy="407670"/>
          </a:xfrm>
          <a:prstGeom prst="rect">
            <a:avLst/>
          </a:prstGeom>
        </p:spPr>
        <p:txBody>
          <a:bodyPr vert="horz" wrap="square" lIns="0" tIns="0" rIns="0" bIns="0" rtlCol="0">
            <a:spAutoFit/>
          </a:bodyPr>
          <a:lstStyle/>
          <a:p>
            <a:pPr>
              <a:lnSpc>
                <a:spcPts val="3175"/>
              </a:lnSpc>
              <a:tabLst>
                <a:tab pos="342265" algn="l"/>
              </a:tabLst>
            </a:pPr>
            <a:r>
              <a:rPr sz="2800" spc="-5" dirty="0">
                <a:latin typeface="Arial"/>
                <a:cs typeface="Arial"/>
              </a:rPr>
              <a:t>•	</a:t>
            </a:r>
            <a:r>
              <a:rPr sz="2800" spc="-15" dirty="0">
                <a:latin typeface="Arial Narrow"/>
                <a:cs typeface="Arial Narrow"/>
              </a:rPr>
              <a:t>So</a:t>
            </a:r>
            <a:endParaRPr sz="2800">
              <a:latin typeface="Arial Narrow"/>
              <a:cs typeface="Arial Narrow"/>
            </a:endParaRPr>
          </a:p>
        </p:txBody>
      </p:sp>
      <p:sp>
        <p:nvSpPr>
          <p:cNvPr id="4" name="object 4"/>
          <p:cNvSpPr/>
          <p:nvPr/>
        </p:nvSpPr>
        <p:spPr>
          <a:xfrm>
            <a:off x="1786127" y="928116"/>
            <a:ext cx="6117335" cy="382219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TotalTime>
  <Words>905</Words>
  <Application>Microsoft Office PowerPoint</Application>
  <PresentationFormat>On-screen Show (16:9)</PresentationFormat>
  <Paragraphs>71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THEME</vt:lpstr>
      <vt:lpstr>TITLE</vt:lpstr>
      <vt:lpstr>MESSAGE</vt:lpstr>
      <vt:lpstr>A Truly Beautiful Mind</vt:lpstr>
      <vt:lpstr>PowerPoint Presentation</vt:lpstr>
      <vt:lpstr>A Truly Beautiful Mind</vt:lpstr>
      <vt:lpstr>PowerPoint Presentation</vt:lpstr>
      <vt:lpstr>A Truly Beautiful Mind</vt:lpstr>
      <vt:lpstr>PowerPoint Presentation</vt:lpstr>
      <vt:lpstr>PowerPoint Presentation</vt:lpstr>
      <vt:lpstr>PowerPoint Presentation</vt:lpstr>
      <vt:lpstr>PowerPoint Presentation</vt:lpstr>
      <vt:lpstr>PowerPoint Presentation</vt:lpstr>
      <vt:lpstr>A Truly Beautiful Mind</vt:lpstr>
      <vt:lpstr>WORDS MEANING</vt:lpstr>
      <vt:lpstr>WORDS MEANING</vt:lpstr>
      <vt:lpstr>A Truly Beautiful Mind  Here are some questions to prepare: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Arun</cp:lastModifiedBy>
  <cp:revision>4</cp:revision>
  <dcterms:created xsi:type="dcterms:W3CDTF">2020-07-08T03:56:32Z</dcterms:created>
  <dcterms:modified xsi:type="dcterms:W3CDTF">2020-07-09T14:39:18Z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2018-12-12T00:00:00Z</vt:filetime>
  </property>
  <property fmtid="{D5CDD505-2E9C-101B-9397-08002B2CF9AE}" pid="3" name="Creator">
    <vt:lpwstr>Microsoft® PowerPoint® 2013</vt:lpwstr>
  </property>
  <property fmtid="{D5CDD505-2E9C-101B-9397-08002B2CF9AE}" pid="4" name="LastSaved">
    <vt:filetime>2020-07-08T00:00:00Z</vt:filetime>
  </property>
</Properties>
</file>